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63" r:id="rId4"/>
    <p:sldId id="264" r:id="rId5"/>
    <p:sldId id="265" r:id="rId6"/>
    <p:sldId id="266" r:id="rId7"/>
    <p:sldId id="258" r:id="rId8"/>
    <p:sldId id="259" r:id="rId9"/>
    <p:sldId id="260" r:id="rId10"/>
    <p:sldId id="261" r:id="rId11"/>
    <p:sldId id="262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51EF-A162-42BC-991C-A11FA199E332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82EDF-ACF1-4F92-A398-C08185932B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761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82EDF-ACF1-4F92-A398-C08185932BD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110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780108"/>
          </a:xfrm>
        </p:spPr>
        <p:txBody>
          <a:bodyPr/>
          <a:lstStyle/>
          <a:p>
            <a:r>
              <a:rPr lang="ru-RU" sz="4800" dirty="0" smtClean="0">
                <a:solidFill>
                  <a:schemeClr val="tx1"/>
                </a:solidFill>
              </a:rPr>
              <a:t>Профессиональный</a:t>
            </a:r>
            <a:r>
              <a:rPr lang="ru-RU" dirty="0" smtClean="0">
                <a:solidFill>
                  <a:schemeClr val="tx1"/>
                </a:solidFill>
              </a:rPr>
              <a:t> стандарт педагога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3789040"/>
            <a:ext cx="6904856" cy="2121272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                                                       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675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484784"/>
            <a:ext cx="8056405" cy="4968552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2800" dirty="0" smtClean="0">
                <a:solidFill>
                  <a:schemeClr val="tx1"/>
                </a:solidFill>
              </a:rPr>
              <a:t>При </a:t>
            </a:r>
            <a:r>
              <a:rPr lang="ru-RU" sz="2800" dirty="0">
                <a:solidFill>
                  <a:schemeClr val="tx1"/>
                </a:solidFill>
              </a:rPr>
              <a:t>приеме на работу в общеобразовательное учреждение на должность «педагог»;</a:t>
            </a:r>
          </a:p>
          <a:p>
            <a:r>
              <a:rPr lang="ru-RU" sz="2800" dirty="0">
                <a:solidFill>
                  <a:schemeClr val="tx1"/>
                </a:solidFill>
              </a:rPr>
              <a:t>П</a:t>
            </a:r>
            <a:r>
              <a:rPr lang="ru-RU" sz="2800" dirty="0" smtClean="0">
                <a:solidFill>
                  <a:schemeClr val="tx1"/>
                </a:solidFill>
              </a:rPr>
              <a:t>ри </a:t>
            </a:r>
            <a:r>
              <a:rPr lang="ru-RU" sz="2800" dirty="0">
                <a:solidFill>
                  <a:schemeClr val="tx1"/>
                </a:solidFill>
              </a:rPr>
              <a:t>проведении аттестации педагогов</a:t>
            </a:r>
            <a:r>
              <a:rPr lang="ru-RU" sz="2800" b="1" dirty="0">
                <a:solidFill>
                  <a:schemeClr val="tx1"/>
                </a:solidFill>
              </a:rPr>
              <a:t> </a:t>
            </a:r>
            <a:r>
              <a:rPr lang="ru-RU" sz="2800" dirty="0">
                <a:solidFill>
                  <a:schemeClr val="tx1"/>
                </a:solidFill>
              </a:rPr>
              <a:t>образовательных учреждений региональными органами исполнительной власти, осуществляющими управление в сфере образования</a:t>
            </a:r>
            <a:r>
              <a:rPr lang="ru-RU" sz="2800" b="1" dirty="0">
                <a:solidFill>
                  <a:schemeClr val="tx1"/>
                </a:solidFill>
              </a:rPr>
              <a:t>;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П</a:t>
            </a:r>
            <a:r>
              <a:rPr lang="ru-RU" sz="2800" dirty="0" smtClean="0">
                <a:solidFill>
                  <a:schemeClr val="tx1"/>
                </a:solidFill>
              </a:rPr>
              <a:t>ри </a:t>
            </a:r>
            <a:r>
              <a:rPr lang="ru-RU" sz="2800" dirty="0">
                <a:solidFill>
                  <a:schemeClr val="tx1"/>
                </a:solidFill>
              </a:rPr>
              <a:t>проведении аттестации педагогов самими образовательными организациями, в случае предоставления им соответствующих полномочий.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Область </a:t>
            </a:r>
            <a:r>
              <a:rPr lang="ru-RU" sz="3600" b="1" dirty="0" smtClean="0">
                <a:solidFill>
                  <a:schemeClr val="tx1"/>
                </a:solidFill>
              </a:rPr>
              <a:t>применения:</a:t>
            </a:r>
            <a:r>
              <a:rPr lang="ru-RU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46075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8136903" cy="4680520"/>
          </a:xfrm>
        </p:spPr>
        <p:txBody>
          <a:bodyPr>
            <a:normAutofit fontScale="85000" lnSpcReduction="10000"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Определять необходимую квалификацию педагога, которая влияет на результаты обучения, воспитания и развития ребенка.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Обеспечить </a:t>
            </a:r>
            <a:r>
              <a:rPr lang="ru-RU" sz="3200" dirty="0">
                <a:solidFill>
                  <a:schemeClr val="tx1"/>
                </a:solidFill>
              </a:rPr>
              <a:t>необходимую подготовку педагога для получения высоких результатов его труда.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Обеспечить необходимую осведомленность педагога о предъявляемых к нему требованиях.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Содействовать вовлечению педагогов в решение задачи повышения качества образования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Цель применения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8352928" cy="48245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Иметь высшее образование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Знать программы обучения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Уметь планировать и анализировать работу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Владеть формами и методами обучения – стандартными и инновационными.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Использовать специальные подходы, чтобы охватить всех детей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Уметь объективно оценивать возможности детей, используя разные формы и методы контроля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Владеть ИКТ-компетенциями.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Содержание </a:t>
            </a:r>
            <a:r>
              <a:rPr lang="ru-RU" sz="3200" b="1" dirty="0">
                <a:solidFill>
                  <a:schemeClr val="tx1"/>
                </a:solidFill>
              </a:rPr>
              <a:t>профессионального стандарта </a:t>
            </a:r>
            <a:r>
              <a:rPr lang="ru-RU" sz="3200" b="1" dirty="0" smtClean="0">
                <a:solidFill>
                  <a:schemeClr val="tx1"/>
                </a:solidFill>
              </a:rPr>
              <a:t>педагога. Обучение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236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060848"/>
            <a:ext cx="8208912" cy="442535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В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</a:rPr>
              <a:t>ладеть 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формами 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методами воспитательной работы</a:t>
            </a:r>
          </a:p>
          <a:p>
            <a:pPr>
              <a:lnSpc>
                <a:spcPct val="9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Владеть организационными формами и методами</a:t>
            </a:r>
          </a:p>
          <a:p>
            <a:pPr>
              <a:lnSpc>
                <a:spcPct val="9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Уметь общаться с детьми, защищать их интересы и достоинство</a:t>
            </a:r>
          </a:p>
          <a:p>
            <a:pPr>
              <a:lnSpc>
                <a:spcPct val="90000"/>
              </a:lnSpc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Поддерживать уклад, атмосферу и традиции учреждения, внося в них свой положительный вклад.</a:t>
            </a:r>
          </a:p>
          <a:p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Содержание профессионального стандарта педагога. </a:t>
            </a:r>
            <a:r>
              <a:rPr lang="ru-RU" sz="3600" b="1" dirty="0" smtClean="0">
                <a:solidFill>
                  <a:schemeClr val="tx1"/>
                </a:solidFill>
              </a:rPr>
              <a:t>Воспитательная работа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46517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Готовность принять всех детей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Выявлять разнообразные проблемы детей, оказывать адресную помощь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Готовность к взаимодействию с другими специалистами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Уметь отслеживать динамику развития ребенка</a:t>
            </a:r>
          </a:p>
          <a:p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Содержание профессионального стандарта педагога. </a:t>
            </a:r>
            <a:r>
              <a:rPr lang="ru-RU" sz="3600" b="1" dirty="0" smtClean="0">
                <a:solidFill>
                  <a:schemeClr val="tx1"/>
                </a:solidFill>
              </a:rPr>
              <a:t>Развитие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79114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412776"/>
            <a:ext cx="8424936" cy="5112568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Знать специфику дошкольного образования 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Знать общие закономерности развития детей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Уметь организовывать ведущие виды деятельности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Владеть теорией и методиками развития детей дошкольного возраста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Уметь планировать, реализовывать и анализировать образовательную работу с детьми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Уметь планировать и корректировать образовательные задачи по результатам мониторинга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Владеть методами и средствами психолого-педагогического просвещения родителей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Владеть ИКТ-компетенциями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Педагог дошкольного образования должен</a:t>
            </a: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081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7" cy="496855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Профессиональная деятельность воспитателя оценивается только комплексно. Высокая оценка включает: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</a:rPr>
              <a:t>Сочетание 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показателей динамики развития интегративных качеств ребенка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Положительное отношение к детскому саду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</a:rPr>
              <a:t>Высокую степень 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</a:rPr>
              <a:t>активности и вовлеченности родителей  в жизнь детского сада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Методы оценки выполнения требований профессионального стандарта педагога</a:t>
            </a: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332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772400" cy="2160240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tx1"/>
                </a:solidFill>
              </a:rPr>
              <a:t>Спасибо за внимание.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6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628800"/>
            <a:ext cx="7920880" cy="445880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Стандарт </a:t>
            </a:r>
            <a:r>
              <a:rPr lang="ru-RU" dirty="0">
                <a:solidFill>
                  <a:schemeClr val="tx1"/>
                </a:solidFill>
              </a:rPr>
              <a:t>– инструмент реализации стратегии образования в меняющемся мире.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Стандарт </a:t>
            </a:r>
            <a:r>
              <a:rPr lang="ru-RU" dirty="0">
                <a:solidFill>
                  <a:schemeClr val="tx1"/>
                </a:solidFill>
              </a:rPr>
              <a:t>– инструмент повышения качества образования и выхода отечественного образования на международный уровень.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Стандарт </a:t>
            </a:r>
            <a:r>
              <a:rPr lang="ru-RU" dirty="0">
                <a:solidFill>
                  <a:schemeClr val="tx1"/>
                </a:solidFill>
              </a:rPr>
              <a:t>– объективный измеритель квалификации педагога.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Стандарт </a:t>
            </a:r>
            <a:r>
              <a:rPr lang="ru-RU" dirty="0">
                <a:solidFill>
                  <a:schemeClr val="tx1"/>
                </a:solidFill>
              </a:rPr>
              <a:t>– средство отбора педагогических кадров в учреждения образования.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Стандарт </a:t>
            </a:r>
            <a:r>
              <a:rPr lang="ru-RU" dirty="0">
                <a:solidFill>
                  <a:schemeClr val="tx1"/>
                </a:solidFill>
              </a:rPr>
              <a:t>– основа для формирования трудового договора, фиксирующего отношения между работником и работодателем.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Зачем нужен профессиональный стандарт педагога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08575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980728"/>
            <a:ext cx="8424936" cy="5877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u="sng" dirty="0" smtClean="0">
                <a:solidFill>
                  <a:schemeClr val="tx1"/>
                </a:solidFill>
              </a:rPr>
              <a:t>Квалификация </a:t>
            </a:r>
            <a:r>
              <a:rPr lang="ru-RU" sz="2800" b="1" u="sng" dirty="0">
                <a:solidFill>
                  <a:schemeClr val="tx1"/>
                </a:solidFill>
              </a:rPr>
              <a:t>педагога</a:t>
            </a:r>
            <a:r>
              <a:rPr lang="ru-RU" sz="2800" dirty="0">
                <a:solidFill>
                  <a:schemeClr val="tx1"/>
                </a:solidFill>
              </a:rPr>
              <a:t> – отражает уровень профессиональной подготовки учителя и его готовность к труду в сфере образования. Квалификация учителя складывается из его профессиональных компетенций.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u="sng" dirty="0" smtClean="0">
                <a:solidFill>
                  <a:schemeClr val="tx1"/>
                </a:solidFill>
              </a:rPr>
              <a:t>Профессиональная </a:t>
            </a:r>
            <a:r>
              <a:rPr lang="ru-RU" sz="2800" b="1" u="sng" dirty="0">
                <a:solidFill>
                  <a:schemeClr val="tx1"/>
                </a:solidFill>
              </a:rPr>
              <a:t>компетенция</a:t>
            </a:r>
            <a:r>
              <a:rPr lang="ru-RU" sz="2800" dirty="0">
                <a:solidFill>
                  <a:schemeClr val="tx1"/>
                </a:solidFill>
              </a:rPr>
              <a:t> – способность успешно </a:t>
            </a:r>
            <a:r>
              <a:rPr lang="ru-RU" sz="2800" dirty="0" smtClean="0">
                <a:solidFill>
                  <a:schemeClr val="tx1"/>
                </a:solidFill>
              </a:rPr>
              <a:t>   действовать </a:t>
            </a:r>
            <a:r>
              <a:rPr lang="ru-RU" sz="2800" dirty="0">
                <a:solidFill>
                  <a:schemeClr val="tx1"/>
                </a:solidFill>
              </a:rPr>
              <a:t>на основе практического опыта, умения и знаний при решении профессиональных задач.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u="sng" dirty="0">
                <a:solidFill>
                  <a:schemeClr val="tx1"/>
                </a:solidFill>
              </a:rPr>
              <a:t>Профессиональный стандарт </a:t>
            </a:r>
            <a:r>
              <a:rPr lang="ru-RU" sz="2800" b="1" dirty="0">
                <a:solidFill>
                  <a:schemeClr val="tx1"/>
                </a:solidFill>
              </a:rPr>
              <a:t>педагога</a:t>
            </a:r>
            <a:r>
              <a:rPr lang="ru-RU" sz="2800" dirty="0">
                <a:solidFill>
                  <a:schemeClr val="tx1"/>
                </a:solidFill>
              </a:rPr>
              <a:t>: документ, </a:t>
            </a:r>
            <a:r>
              <a:rPr lang="ru-RU" sz="2800" dirty="0" smtClean="0">
                <a:solidFill>
                  <a:schemeClr val="tx1"/>
                </a:solidFill>
              </a:rPr>
              <a:t>включающий перечень </a:t>
            </a:r>
            <a:r>
              <a:rPr lang="ru-RU" sz="2800" dirty="0">
                <a:solidFill>
                  <a:schemeClr val="tx1"/>
                </a:solidFill>
              </a:rPr>
              <a:t>профессиональных и личностных требований к учителю, действующий на всей территории Российской Федерации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Autofit/>
          </a:bodyPr>
          <a:lstStyle/>
          <a:p>
            <a:pPr algn="l"/>
            <a:r>
              <a:rPr lang="ru-RU" sz="3000" b="1" dirty="0">
                <a:solidFill>
                  <a:schemeClr val="tx1"/>
                </a:solidFill>
              </a:rPr>
              <a:t>Термины и определения применительно к </a:t>
            </a:r>
            <a:r>
              <a:rPr lang="ru-RU" sz="3000" b="1" dirty="0" smtClean="0">
                <a:solidFill>
                  <a:schemeClr val="tx1"/>
                </a:solidFill>
              </a:rPr>
              <a:t>педагогу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341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404664"/>
            <a:ext cx="8280920" cy="6048672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u="sng" dirty="0" smtClean="0">
                <a:solidFill>
                  <a:schemeClr val="tx1"/>
                </a:solidFill>
              </a:rPr>
              <a:t>Региональное </a:t>
            </a:r>
            <a:r>
              <a:rPr lang="ru-RU" sz="2800" b="1" u="sng" dirty="0">
                <a:solidFill>
                  <a:schemeClr val="tx1"/>
                </a:solidFill>
              </a:rPr>
              <a:t>дополнение к профессиональному стандарту</a:t>
            </a:r>
            <a:r>
              <a:rPr lang="ru-RU" sz="2800" u="sng" dirty="0">
                <a:solidFill>
                  <a:schemeClr val="tx1"/>
                </a:solidFill>
              </a:rPr>
              <a:t>:</a:t>
            </a:r>
          </a:p>
          <a:p>
            <a:r>
              <a:rPr lang="ru-RU" sz="2800" dirty="0">
                <a:solidFill>
                  <a:schemeClr val="tx1"/>
                </a:solidFill>
              </a:rPr>
              <a:t>документ, включающий дополнительные требования к квалификации педагога, позволяющие ему выполнять свои обязанности в реальном социокультурном контексте.</a:t>
            </a:r>
          </a:p>
          <a:p>
            <a:r>
              <a:rPr lang="ru-RU" sz="2800" b="1" u="sng" dirty="0" smtClean="0">
                <a:solidFill>
                  <a:schemeClr val="tx1"/>
                </a:solidFill>
              </a:rPr>
              <a:t>Внутренний </a:t>
            </a:r>
            <a:r>
              <a:rPr lang="ru-RU" sz="2800" b="1" u="sng" dirty="0">
                <a:solidFill>
                  <a:schemeClr val="tx1"/>
                </a:solidFill>
              </a:rPr>
              <a:t>стандарт образовательной организации</a:t>
            </a:r>
            <a:r>
              <a:rPr lang="ru-RU" sz="2800" dirty="0">
                <a:solidFill>
                  <a:schemeClr val="tx1"/>
                </a:solidFill>
              </a:rPr>
              <a:t>: документ, определяющий квалификационные требования к педагогу, соответствующий реализуемым в данной организации образовательным программам.</a:t>
            </a:r>
          </a:p>
          <a:p>
            <a:r>
              <a:rPr lang="ru-RU" sz="2800" b="1" u="sng" dirty="0" smtClean="0">
                <a:solidFill>
                  <a:schemeClr val="tx1"/>
                </a:solidFill>
              </a:rPr>
              <a:t> </a:t>
            </a:r>
            <a:r>
              <a:rPr lang="ru-RU" sz="2800" b="1" u="sng" dirty="0">
                <a:solidFill>
                  <a:schemeClr val="tx1"/>
                </a:solidFill>
              </a:rPr>
              <a:t>Ключевые области стандарта педагога</a:t>
            </a:r>
            <a:r>
              <a:rPr lang="ru-RU" sz="2800" dirty="0">
                <a:solidFill>
                  <a:schemeClr val="tx1"/>
                </a:solidFill>
              </a:rPr>
              <a:t>: разделы стандарта, соответствующие структуре профессиональной деятельности педагога: обучение, воспитание и развитие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14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476672"/>
            <a:ext cx="8280920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</a:rPr>
              <a:t>Аудит</a:t>
            </a:r>
            <a:r>
              <a:rPr lang="ru-RU" sz="2800" dirty="0">
                <a:solidFill>
                  <a:schemeClr val="tx1"/>
                </a:solidFill>
              </a:rPr>
              <a:t>: систематический, независимый и документируемый процесс получения свидетельств аудита и их объективного оценивания в целях установления степени выполнения требований.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Внутренний </a:t>
            </a:r>
            <a:r>
              <a:rPr lang="ru-RU" sz="2800" b="1" dirty="0">
                <a:solidFill>
                  <a:schemeClr val="tx1"/>
                </a:solidFill>
              </a:rPr>
              <a:t>аудит: </a:t>
            </a:r>
            <a:r>
              <a:rPr lang="ru-RU" sz="2800" dirty="0">
                <a:solidFill>
                  <a:schemeClr val="tx1"/>
                </a:solidFill>
              </a:rPr>
              <a:t>аудит, осуществляемый самой организацией или другой организацией от ее имени для внутренних целей. Например, внутренний аудит может быть проведен для подтверждения результативности системы менеджмента или оценки квалификации работников, а также оценки соответствия предъявляемым к ним профессиональным требованиям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01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332656"/>
            <a:ext cx="8568952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u="sng" dirty="0">
                <a:solidFill>
                  <a:schemeClr val="tx1"/>
                </a:solidFill>
              </a:rPr>
              <a:t>Внешний аудит</a:t>
            </a:r>
            <a:r>
              <a:rPr lang="ru-RU" sz="2800" dirty="0">
                <a:solidFill>
                  <a:schemeClr val="tx1"/>
                </a:solidFill>
              </a:rPr>
              <a:t>: аудит, проводимый независимой от образовательной организации стороной. Внешний аудит может быть осуществлен надзорными органами или организациями, представляющими интересы потребителей.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tx1"/>
                </a:solidFill>
              </a:rPr>
              <a:t>Профессиональная ИКТ-компетентность</a:t>
            </a:r>
            <a:r>
              <a:rPr lang="ru-RU" sz="2800" dirty="0">
                <a:solidFill>
                  <a:schemeClr val="tx1"/>
                </a:solidFill>
              </a:rPr>
              <a:t>: квалифицированное использование общераспространенных в данной профессиональной области в развитых странах средств ИКТ при решении профессиональных задач там, где это необходимо.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148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2060848"/>
            <a:ext cx="8280920" cy="4392488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solidFill>
                  <a:schemeClr val="tx1"/>
                </a:solidFill>
              </a:rPr>
              <a:t>Соответствовать </a:t>
            </a:r>
            <a:r>
              <a:rPr lang="ru-RU" sz="2600" dirty="0">
                <a:solidFill>
                  <a:schemeClr val="tx1"/>
                </a:solidFill>
              </a:rPr>
              <a:t>структуре профессиональной деятельности педагога.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Не </a:t>
            </a:r>
            <a:r>
              <a:rPr lang="ru-RU" sz="2600" dirty="0">
                <a:solidFill>
                  <a:schemeClr val="tx1"/>
                </a:solidFill>
              </a:rPr>
              <a:t>превращаться в инструмент жесткой регламентации деятельности педагога.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Избавить </a:t>
            </a:r>
            <a:r>
              <a:rPr lang="ru-RU" sz="2600" dirty="0">
                <a:solidFill>
                  <a:schemeClr val="tx1"/>
                </a:solidFill>
              </a:rPr>
              <a:t>педагога от выполнения несвойственных функций, отвлекающих его от выполнения своих прямых обязанностей.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Побуждать </a:t>
            </a:r>
            <a:r>
              <a:rPr lang="ru-RU" sz="2600" dirty="0">
                <a:solidFill>
                  <a:schemeClr val="tx1"/>
                </a:solidFill>
              </a:rPr>
              <a:t>педагога к поиску нестандартных решений.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Соответствовать </a:t>
            </a:r>
            <a:r>
              <a:rPr lang="ru-RU" sz="2600" dirty="0">
                <a:solidFill>
                  <a:schemeClr val="tx1"/>
                </a:solidFill>
              </a:rPr>
              <a:t>международным нормам и регламентам.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С </a:t>
            </a:r>
            <a:r>
              <a:rPr lang="ru-RU" sz="2600" dirty="0" err="1" smtClean="0">
                <a:solidFill>
                  <a:schemeClr val="tx1"/>
                </a:solidFill>
              </a:rPr>
              <a:t>оотноситься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ru-RU" sz="2600" dirty="0">
                <a:solidFill>
                  <a:schemeClr val="tx1"/>
                </a:solidFill>
              </a:rPr>
              <a:t>с требованиями профильных министерств и ведомств, от которых зависят исчисление трудового стажа, начисление пенсий и т.п.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8417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Требования к профессиональному стандарту педагога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000" b="1" dirty="0">
                <a:solidFill>
                  <a:schemeClr val="tx1"/>
                </a:solidFill>
              </a:rPr>
              <a:t>Стандарт должен:</a:t>
            </a:r>
            <a:r>
              <a:rPr lang="ru-RU" sz="3000" dirty="0">
                <a:solidFill>
                  <a:schemeClr val="tx1"/>
                </a:solidFill>
              </a:rPr>
              <a:t/>
            </a:r>
            <a:br>
              <a:rPr lang="ru-RU" sz="3000" dirty="0">
                <a:solidFill>
                  <a:schemeClr val="tx1"/>
                </a:solidFill>
              </a:rPr>
            </a:b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25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484784"/>
            <a:ext cx="8064895" cy="50405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>В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нем определяются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</a:rPr>
              <a:t>основные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 требования к квалификации педагога.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Может дополнятся региональными требованиями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Может быть дополнен внутренним стандартом образовательного учреждения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Является уровневым, учитывающим специфику работы педагогов дошкольного учреждения и школы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Отражает структуру профессиональной деятельности педагога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</a:rPr>
              <a:t>Выдвигает требования к личностным качествам педагога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Характеристика стандарта</a:t>
            </a: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80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772816"/>
            <a:ext cx="8064896" cy="460851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Преодолеть </a:t>
            </a:r>
            <a:r>
              <a:rPr lang="ru-RU" sz="3200" dirty="0">
                <a:solidFill>
                  <a:schemeClr val="tx1"/>
                </a:solidFill>
              </a:rPr>
              <a:t>технократический подход в оценке труда педагога.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Обеспечить </a:t>
            </a:r>
            <a:r>
              <a:rPr lang="ru-RU" sz="3200" dirty="0">
                <a:solidFill>
                  <a:schemeClr val="tx1"/>
                </a:solidFill>
              </a:rPr>
              <a:t>координированный рост свободы и ответственности педагога за результаты своего труда.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Мотивировать </a:t>
            </a:r>
            <a:r>
              <a:rPr lang="ru-RU" sz="3200" dirty="0">
                <a:solidFill>
                  <a:schemeClr val="tx1"/>
                </a:solidFill>
              </a:rPr>
              <a:t>педагога на постоянное повышение квалификации.</a:t>
            </a:r>
          </a:p>
          <a:p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Профессиональный стандарт педагога выполняет функции, </a:t>
            </a:r>
            <a:r>
              <a:rPr lang="ru-RU" sz="4000" b="1" dirty="0" smtClean="0">
                <a:solidFill>
                  <a:schemeClr val="tx1"/>
                </a:solidFill>
              </a:rPr>
              <a:t>призванные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071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</TotalTime>
  <Words>656</Words>
  <Application>Microsoft Office PowerPoint</Application>
  <PresentationFormat>Экран (4:3)</PresentationFormat>
  <Paragraphs>83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Профессиональный стандарт педагога</vt:lpstr>
      <vt:lpstr>Зачем нужен профессиональный стандарт педагога </vt:lpstr>
      <vt:lpstr>Термины и определения применительно к педагогу</vt:lpstr>
      <vt:lpstr>Презентация PowerPoint</vt:lpstr>
      <vt:lpstr>Презентация PowerPoint</vt:lpstr>
      <vt:lpstr>Презентация PowerPoint</vt:lpstr>
      <vt:lpstr>Требования к профессиональному стандарту педагога Стандарт должен: </vt:lpstr>
      <vt:lpstr>Характеристика стандарта </vt:lpstr>
      <vt:lpstr>Профессиональный стандарт педагога выполняет функции, призванные </vt:lpstr>
      <vt:lpstr>Область применения: </vt:lpstr>
      <vt:lpstr>Цель применения</vt:lpstr>
      <vt:lpstr>Содержание профессионального стандарта педагога. Обучение</vt:lpstr>
      <vt:lpstr>Содержание профессионального стандарта педагога. Воспитательная работа</vt:lpstr>
      <vt:lpstr>Содержание профессионального стандарта педагога. Развитие</vt:lpstr>
      <vt:lpstr>Педагог дошкольного образования должен </vt:lpstr>
      <vt:lpstr>Методы оценки выполнения требований профессионального стандарта педагога </vt:lpstr>
      <vt:lpstr>Спасибо за внимание.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Профессиональный стандарт педагога</dc:title>
  <dc:creator>Яна</dc:creator>
  <cp:lastModifiedBy>Asus</cp:lastModifiedBy>
  <cp:revision>15</cp:revision>
  <dcterms:created xsi:type="dcterms:W3CDTF">2013-11-17T20:25:18Z</dcterms:created>
  <dcterms:modified xsi:type="dcterms:W3CDTF">2014-03-22T20:24:16Z</dcterms:modified>
</cp:coreProperties>
</file>