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397" r:id="rId3"/>
    <p:sldId id="398" r:id="rId4"/>
    <p:sldId id="399" r:id="rId5"/>
    <p:sldId id="400" r:id="rId6"/>
    <p:sldId id="408" r:id="rId7"/>
    <p:sldId id="385" r:id="rId8"/>
    <p:sldId id="343" r:id="rId9"/>
    <p:sldId id="361" r:id="rId10"/>
    <p:sldId id="347" r:id="rId11"/>
    <p:sldId id="409" r:id="rId12"/>
    <p:sldId id="410" r:id="rId13"/>
    <p:sldId id="415" r:id="rId14"/>
    <p:sldId id="417" r:id="rId15"/>
    <p:sldId id="420" r:id="rId16"/>
    <p:sldId id="421" r:id="rId17"/>
    <p:sldId id="422" r:id="rId18"/>
    <p:sldId id="423" r:id="rId19"/>
    <p:sldId id="411" r:id="rId20"/>
    <p:sldId id="412" r:id="rId21"/>
    <p:sldId id="413" r:id="rId22"/>
    <p:sldId id="424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466" autoAdjust="0"/>
    <p:restoredTop sz="86472" autoAdjust="0"/>
  </p:normalViewPr>
  <p:slideViewPr>
    <p:cSldViewPr>
      <p:cViewPr>
        <p:scale>
          <a:sx n="50" d="100"/>
          <a:sy n="50" d="100"/>
        </p:scale>
        <p:origin x="-1896" y="-10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609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8" d="100"/>
          <a:sy n="38" d="100"/>
        </p:scale>
        <p:origin x="-226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4854EC3-62C1-4177-ACA6-F5B5CB22E730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2BAFFB2-DDD0-48B8-AC39-21EF1F7064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D7F3D0-AE6D-4F1F-B8E8-B8D2DFCB7762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FD95150-2C42-485B-8249-AA652F5D10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7B5180-4F4A-4459-87A6-61EBACAF6F6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ретизац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6202A8-84C7-4394-8DCF-0CBCE3879A9D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28040-EF27-4DC9-BDA4-D56C97C3F913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ACD72-F4B5-4D51-965A-9851BA3FB2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F4534-F874-4CC7-9C5C-A4C2AE0645AC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0EDB7-1753-4A24-BCF4-344BFF5D99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132E4-36F4-4DAB-B982-D5AAE35A5E1B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9F5D7-71EA-4EEB-B837-D673F7F429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8E5A7-5051-4ED3-B89E-311FC6FF2E60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705B1-F8C6-4A17-9050-D7423BE5FE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E0CBC-E395-4AA4-8158-3837ECF3172C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9E889-ED01-4384-8623-E163E6400A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3DDE2-8350-4966-B750-964132DC5A0B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EC956-B0D3-4AB6-8031-09841D3CE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8DFC2-7FB9-4E8B-A98A-A9AD3841BB4E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8CBF2-C11E-42BD-A41E-C1B06FD02A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A5FF0-75D2-4BB8-87C1-23BC51C5EE6B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8CB65-D09D-42EB-B59B-449BBE6141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6243B-3871-48B1-B3E5-C91CF0FDAB0C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12C9A-E4BE-4AD9-85D8-2FCD5A2D2E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AD23E-6E86-4925-A18C-102BBB382DD1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B5F7B-7344-47F3-AB14-434D536038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AC0E8-2A02-4942-918F-BD083BD078A8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4EFED-A496-4310-8FA6-E085CA8FED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9FB96-4359-46E9-B5F6-69971E746C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2B27184-EF43-4D81-ADE9-EB807736D09D}" type="datetimeFigureOut">
              <a:rPr lang="ru-RU"/>
              <a:pPr>
                <a:defRPr/>
              </a:pPr>
              <a:t>6/18/2013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AE504C-2D61-4791-8A76-33945C0532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4000" b="1" smtClean="0"/>
              <a:t>Федеральный государственный стандарт основного общего образования</a:t>
            </a:r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629400" cy="2043113"/>
          </a:xfrm>
        </p:spPr>
        <p:txBody>
          <a:bodyPr/>
          <a:lstStyle/>
          <a:p>
            <a:pPr>
              <a:defRPr/>
            </a:pPr>
            <a:r>
              <a:rPr lang="ru-RU" sz="2400" dirty="0" smtClean="0"/>
              <a:t>Утвержден</a:t>
            </a:r>
          </a:p>
          <a:p>
            <a:pPr>
              <a:defRPr/>
            </a:pPr>
            <a:r>
              <a:rPr lang="ru-RU" sz="2400" dirty="0" smtClean="0"/>
              <a:t>приказом Министерства образования</a:t>
            </a:r>
          </a:p>
          <a:p>
            <a:pPr>
              <a:defRPr/>
            </a:pPr>
            <a:r>
              <a:rPr lang="ru-RU" sz="2400" dirty="0" smtClean="0"/>
              <a:t>и науки Российской Федерации</a:t>
            </a:r>
          </a:p>
          <a:p>
            <a:pPr>
              <a:defRPr/>
            </a:pPr>
            <a:r>
              <a:rPr lang="ru-RU" sz="2400" dirty="0" smtClean="0"/>
              <a:t>от «17»  </a:t>
            </a:r>
            <a:r>
              <a:rPr lang="ru-RU" sz="2400" u="sng" dirty="0" smtClean="0"/>
              <a:t>декабря</a:t>
            </a:r>
            <a:r>
              <a:rPr lang="ru-RU" sz="2400" dirty="0" smtClean="0"/>
              <a:t>  2010 г. № </a:t>
            </a:r>
            <a:r>
              <a:rPr lang="ru-RU" sz="2400" u="sng" dirty="0" smtClean="0"/>
              <a:t>1897</a:t>
            </a:r>
          </a:p>
          <a:p>
            <a:pPr>
              <a:defRPr/>
            </a:pPr>
            <a:r>
              <a:rPr lang="ru-RU" sz="2400" u="sng" dirty="0" err="1" smtClean="0"/>
              <a:t>Таизова</a:t>
            </a:r>
            <a:r>
              <a:rPr lang="ru-RU" sz="2400" u="sng" dirty="0" smtClean="0"/>
              <a:t> О.С.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8258175" cy="725488"/>
          </a:xfrm>
        </p:spPr>
        <p:txBody>
          <a:bodyPr/>
          <a:lstStyle/>
          <a:p>
            <a:r>
              <a:rPr lang="ru-RU" b="1" smtClean="0"/>
              <a:t>Почему принят новый стандарт?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357188" y="928688"/>
            <a:ext cx="8572500" cy="5572125"/>
          </a:xfrm>
        </p:spPr>
        <p:txBody>
          <a:bodyPr/>
          <a:lstStyle/>
          <a:p>
            <a:r>
              <a:rPr lang="ru-RU" sz="2200" smtClean="0"/>
              <a:t>Изменение социо- кульурных условий жизнедеятельности человека в России и мире:  </a:t>
            </a:r>
          </a:p>
          <a:p>
            <a:pPr>
              <a:buFont typeface="Arial" charset="0"/>
              <a:buNone/>
            </a:pPr>
            <a:r>
              <a:rPr lang="ru-RU" sz="2200" smtClean="0"/>
              <a:t>социокультурное многообразие, социально-технологическая гипердинамика, социально-экономическая мобильность.</a:t>
            </a:r>
          </a:p>
          <a:p>
            <a:pPr>
              <a:buFont typeface="Arial" charset="0"/>
              <a:buNone/>
            </a:pPr>
            <a:endParaRPr lang="ru-RU" sz="2200" smtClean="0"/>
          </a:p>
          <a:p>
            <a:r>
              <a:rPr lang="ru-RU" sz="2200" smtClean="0"/>
              <a:t>Модель образования советской школы не обеспечивает социализацию учащихся: </a:t>
            </a:r>
          </a:p>
          <a:p>
            <a:pPr>
              <a:buFont typeface="Arial" charset="0"/>
              <a:buNone/>
            </a:pPr>
            <a:r>
              <a:rPr lang="ru-RU" sz="2200" smtClean="0"/>
              <a:t>недоверие к  массовой системе образования со стороны общества, со стороны государства, потеря образовательного смысла со стороны учащихся, педагогов, результаты не удовлетворяют  потребителей, международные исследования констатируют  низкий уровень функциональной грамотности </a:t>
            </a:r>
            <a:endParaRPr lang="en-US" sz="2200" smtClean="0"/>
          </a:p>
          <a:p>
            <a:pPr>
              <a:buFont typeface="Arial" charset="0"/>
              <a:buNone/>
            </a:pPr>
            <a:r>
              <a:rPr lang="ru-RU" sz="2200" b="1" i="1" smtClean="0"/>
              <a:t>Современное школьное образование перестало обеспечивать социализацию  выпускника</a:t>
            </a:r>
          </a:p>
          <a:p>
            <a:pPr>
              <a:buFont typeface="Arial" charset="0"/>
              <a:buNone/>
            </a:pPr>
            <a:r>
              <a:rPr lang="ru-RU" sz="2200" b="1" i="1" smtClean="0"/>
              <a:t>Современная ситуация – ситуация парадигмального сдвига.</a:t>
            </a:r>
          </a:p>
          <a:p>
            <a:pPr>
              <a:buFont typeface="Arial" charset="0"/>
              <a:buNone/>
            </a:pPr>
            <a:r>
              <a:rPr lang="ru-RU" sz="2200" b="1" i="1" smtClean="0"/>
              <a:t>Стандарт, новый Закон об образовании  - артефакты сдвига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38" cy="725487"/>
          </a:xfrm>
        </p:spPr>
        <p:txBody>
          <a:bodyPr/>
          <a:lstStyle/>
          <a:p>
            <a:r>
              <a:rPr lang="ru-RU" b="1" smtClean="0"/>
              <a:t>Ключевые тренды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00063" y="1285875"/>
            <a:ext cx="8186737" cy="4840288"/>
          </a:xfrm>
        </p:spPr>
        <p:txBody>
          <a:bodyPr/>
          <a:lstStyle/>
          <a:p>
            <a:r>
              <a:rPr lang="ru-RU" smtClean="0"/>
              <a:t>Индивидуализация</a:t>
            </a:r>
          </a:p>
          <a:p>
            <a:r>
              <a:rPr lang="ru-RU" smtClean="0"/>
              <a:t>Компетентностный подход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357188"/>
            <a:ext cx="7929562" cy="2571750"/>
          </a:xfrm>
        </p:spPr>
        <p:txBody>
          <a:bodyPr/>
          <a:lstStyle/>
          <a:p>
            <a:pPr eaLnBrk="1" hangingPunct="1"/>
            <a:r>
              <a:rPr lang="ru-RU" sz="3100" b="1" smtClean="0"/>
              <a:t>Индивидуализация </a:t>
            </a:r>
            <a:r>
              <a:rPr lang="ru-RU" sz="3100" smtClean="0"/>
              <a:t> - обеспечение каждому учащемуся права и возможности формировать собственные образовательные цели и содержание образования.  </a:t>
            </a:r>
            <a:r>
              <a:rPr lang="ru-RU" sz="3200" smtClean="0"/>
              <a:t/>
            </a:r>
            <a:br>
              <a:rPr lang="ru-RU" sz="3200" smtClean="0"/>
            </a:br>
            <a:endParaRPr lang="ru-RU" sz="3200" i="1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28688" y="4500563"/>
            <a:ext cx="430212" cy="936625"/>
            <a:chOff x="567" y="2478"/>
            <a:chExt cx="544" cy="816"/>
          </a:xfrm>
        </p:grpSpPr>
        <p:sp>
          <p:nvSpPr>
            <p:cNvPr id="6164" name="AutoShape 4"/>
            <p:cNvSpPr>
              <a:spLocks noChangeArrowheads="1"/>
            </p:cNvSpPr>
            <p:nvPr/>
          </p:nvSpPr>
          <p:spPr bwMode="auto">
            <a:xfrm>
              <a:off x="567" y="2886"/>
              <a:ext cx="544" cy="408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65" name="AutoShape 5"/>
            <p:cNvSpPr>
              <a:spLocks noChangeArrowheads="1"/>
            </p:cNvSpPr>
            <p:nvPr/>
          </p:nvSpPr>
          <p:spPr bwMode="auto">
            <a:xfrm>
              <a:off x="657" y="2478"/>
              <a:ext cx="395" cy="408"/>
            </a:xfrm>
            <a:prstGeom prst="smileyFace">
              <a:avLst>
                <a:gd name="adj" fmla="val 4653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286000" y="5357813"/>
            <a:ext cx="576263" cy="1079500"/>
            <a:chOff x="567" y="2478"/>
            <a:chExt cx="544" cy="816"/>
          </a:xfrm>
        </p:grpSpPr>
        <p:sp>
          <p:nvSpPr>
            <p:cNvPr id="6162" name="AutoShape 7"/>
            <p:cNvSpPr>
              <a:spLocks noChangeArrowheads="1"/>
            </p:cNvSpPr>
            <p:nvPr/>
          </p:nvSpPr>
          <p:spPr bwMode="auto">
            <a:xfrm>
              <a:off x="567" y="2886"/>
              <a:ext cx="544" cy="408"/>
            </a:xfrm>
            <a:prstGeom prst="triangle">
              <a:avLst>
                <a:gd name="adj" fmla="val 50000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63" name="AutoShape 8"/>
            <p:cNvSpPr>
              <a:spLocks noChangeArrowheads="1"/>
            </p:cNvSpPr>
            <p:nvPr/>
          </p:nvSpPr>
          <p:spPr bwMode="auto">
            <a:xfrm>
              <a:off x="657" y="2478"/>
              <a:ext cx="395" cy="408"/>
            </a:xfrm>
            <a:prstGeom prst="smileyFace">
              <a:avLst>
                <a:gd name="adj" fmla="val 4653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571500" y="3286125"/>
            <a:ext cx="504825" cy="719138"/>
            <a:chOff x="567" y="2478"/>
            <a:chExt cx="544" cy="816"/>
          </a:xfrm>
        </p:grpSpPr>
        <p:sp>
          <p:nvSpPr>
            <p:cNvPr id="6160" name="AutoShape 10"/>
            <p:cNvSpPr>
              <a:spLocks noChangeArrowheads="1"/>
            </p:cNvSpPr>
            <p:nvPr/>
          </p:nvSpPr>
          <p:spPr bwMode="auto">
            <a:xfrm>
              <a:off x="567" y="2886"/>
              <a:ext cx="544" cy="408"/>
            </a:xfrm>
            <a:prstGeom prst="triangle">
              <a:avLst>
                <a:gd name="adj" fmla="val 50000"/>
              </a:avLst>
            </a:prstGeom>
            <a:solidFill>
              <a:srgbClr val="00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61" name="AutoShape 11"/>
            <p:cNvSpPr>
              <a:spLocks noChangeArrowheads="1"/>
            </p:cNvSpPr>
            <p:nvPr/>
          </p:nvSpPr>
          <p:spPr bwMode="auto">
            <a:xfrm>
              <a:off x="657" y="2478"/>
              <a:ext cx="395" cy="408"/>
            </a:xfrm>
            <a:prstGeom prst="smileyFace">
              <a:avLst>
                <a:gd name="adj" fmla="val 4653"/>
              </a:avLst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108" name="Oval 12"/>
          <p:cNvSpPr>
            <a:spLocks noChangeArrowheads="1"/>
          </p:cNvSpPr>
          <p:nvPr/>
        </p:nvSpPr>
        <p:spPr bwMode="auto">
          <a:xfrm flipV="1">
            <a:off x="4714875" y="4429125"/>
            <a:ext cx="1295400" cy="8651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CC00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ru-RU" sz="1600">
                <a:solidFill>
                  <a:srgbClr val="008000"/>
                </a:solidFill>
              </a:rPr>
              <a:t>Цели и </a:t>
            </a:r>
          </a:p>
          <a:p>
            <a:pPr algn="ctr"/>
            <a:r>
              <a:rPr lang="ru-RU" sz="1600">
                <a:solidFill>
                  <a:srgbClr val="008000"/>
                </a:solidFill>
              </a:rPr>
              <a:t>содержание </a:t>
            </a:r>
          </a:p>
          <a:p>
            <a:pPr algn="ctr"/>
            <a:r>
              <a:rPr lang="ru-RU" sz="1600">
                <a:solidFill>
                  <a:srgbClr val="008000"/>
                </a:solidFill>
              </a:rPr>
              <a:t>2</a:t>
            </a:r>
          </a:p>
        </p:txBody>
      </p:sp>
      <p:sp>
        <p:nvSpPr>
          <p:cNvPr id="6151" name="Line 15"/>
          <p:cNvSpPr>
            <a:spLocks noChangeShapeType="1"/>
          </p:cNvSpPr>
          <p:nvPr/>
        </p:nvSpPr>
        <p:spPr bwMode="auto">
          <a:xfrm>
            <a:off x="2916238" y="24209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2" name="Line 16"/>
          <p:cNvSpPr>
            <a:spLocks noChangeShapeType="1"/>
          </p:cNvSpPr>
          <p:nvPr/>
        </p:nvSpPr>
        <p:spPr bwMode="auto">
          <a:xfrm flipV="1">
            <a:off x="1357313" y="3357563"/>
            <a:ext cx="1871662" cy="7302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3" name="Line 17"/>
          <p:cNvSpPr>
            <a:spLocks noChangeShapeType="1"/>
          </p:cNvSpPr>
          <p:nvPr/>
        </p:nvSpPr>
        <p:spPr bwMode="auto">
          <a:xfrm>
            <a:off x="2786063" y="6000750"/>
            <a:ext cx="1944687" cy="288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4" name="Line 18"/>
          <p:cNvSpPr>
            <a:spLocks noChangeShapeType="1"/>
          </p:cNvSpPr>
          <p:nvPr/>
        </p:nvSpPr>
        <p:spPr bwMode="auto">
          <a:xfrm>
            <a:off x="1785938" y="4643438"/>
            <a:ext cx="2808287" cy="144462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16" name="Oval 20"/>
          <p:cNvSpPr>
            <a:spLocks noChangeArrowheads="1"/>
          </p:cNvSpPr>
          <p:nvPr/>
        </p:nvSpPr>
        <p:spPr bwMode="auto">
          <a:xfrm flipV="1">
            <a:off x="3357563" y="3071813"/>
            <a:ext cx="1295400" cy="865187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CC00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ru-RU" sz="1600">
                <a:solidFill>
                  <a:srgbClr val="008000"/>
                </a:solidFill>
              </a:rPr>
              <a:t>Цели и </a:t>
            </a:r>
          </a:p>
          <a:p>
            <a:pPr algn="ctr"/>
            <a:r>
              <a:rPr lang="ru-RU" sz="1600">
                <a:solidFill>
                  <a:srgbClr val="008000"/>
                </a:solidFill>
              </a:rPr>
              <a:t>содержание </a:t>
            </a:r>
          </a:p>
          <a:p>
            <a:pPr algn="ctr"/>
            <a:r>
              <a:rPr lang="ru-RU" sz="1600">
                <a:solidFill>
                  <a:srgbClr val="008000"/>
                </a:solidFill>
              </a:rPr>
              <a:t>1</a:t>
            </a:r>
          </a:p>
        </p:txBody>
      </p:sp>
      <p:sp>
        <p:nvSpPr>
          <p:cNvPr id="4117" name="Oval 21"/>
          <p:cNvSpPr>
            <a:spLocks noChangeArrowheads="1"/>
          </p:cNvSpPr>
          <p:nvPr/>
        </p:nvSpPr>
        <p:spPr bwMode="auto">
          <a:xfrm flipV="1">
            <a:off x="4786313" y="5992813"/>
            <a:ext cx="1295400" cy="865187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CC00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ru-RU" sz="1600">
                <a:solidFill>
                  <a:srgbClr val="008000"/>
                </a:solidFill>
              </a:rPr>
              <a:t>Цели и </a:t>
            </a:r>
          </a:p>
          <a:p>
            <a:pPr algn="ctr"/>
            <a:r>
              <a:rPr lang="ru-RU" sz="1600">
                <a:solidFill>
                  <a:srgbClr val="008000"/>
                </a:solidFill>
              </a:rPr>
              <a:t>содержание </a:t>
            </a:r>
          </a:p>
          <a:p>
            <a:pPr algn="ctr"/>
            <a:r>
              <a:rPr lang="ru-RU" sz="1600">
                <a:solidFill>
                  <a:srgbClr val="008000"/>
                </a:solidFill>
              </a:rPr>
              <a:t>3</a:t>
            </a:r>
          </a:p>
        </p:txBody>
      </p:sp>
      <p:sp>
        <p:nvSpPr>
          <p:cNvPr id="6144" name="Rectangle 0"/>
          <p:cNvSpPr>
            <a:spLocks noChangeArrowheads="1"/>
          </p:cNvSpPr>
          <p:nvPr/>
        </p:nvSpPr>
        <p:spPr bwMode="auto">
          <a:xfrm>
            <a:off x="1357313" y="3643313"/>
            <a:ext cx="265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1</a:t>
            </a: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785938" y="49291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2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946400" y="5461000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8" grpId="0" animBg="1"/>
      <p:bldP spid="4108" grpId="1" animBg="1"/>
      <p:bldP spid="4112" grpId="0" animBg="1"/>
      <p:bldP spid="4113" grpId="0" animBg="1"/>
      <p:bldP spid="4114" grpId="0" animBg="1"/>
      <p:bldP spid="4116" grpId="0" animBg="1"/>
      <p:bldP spid="4116" grpId="1" animBg="1"/>
      <p:bldP spid="4117" grpId="0" animBg="1"/>
      <p:bldP spid="4117" grpId="1" animBg="1"/>
      <p:bldP spid="6144" grpId="0"/>
      <p:bldP spid="6145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329613" cy="1357313"/>
          </a:xfrm>
        </p:spPr>
        <p:txBody>
          <a:bodyPr/>
          <a:lstStyle/>
          <a:p>
            <a:pPr eaLnBrk="1" hangingPunct="1"/>
            <a:r>
              <a:rPr lang="ru-RU" sz="3200" b="1" smtClean="0"/>
              <a:t>Индивидуализация как индивидуальная активность ребенка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357188" y="1643063"/>
            <a:ext cx="7500937" cy="4813300"/>
          </a:xfrm>
        </p:spPr>
        <p:txBody>
          <a:bodyPr/>
          <a:lstStyle/>
          <a:p>
            <a:pPr eaLnBrk="1" hangingPunct="1"/>
            <a:r>
              <a:rPr lang="ru-RU" sz="2200" smtClean="0"/>
              <a:t>Ученик становится реальным субъектом своей образовательной деятельности, т.к. </a:t>
            </a:r>
            <a:r>
              <a:rPr lang="ru-RU" sz="2200" b="1" smtClean="0"/>
              <a:t>САМ </a:t>
            </a:r>
            <a:r>
              <a:rPr lang="ru-RU" sz="2200" smtClean="0"/>
              <a:t>задает цели и выбирает содержание своего образования (его элементов, форм, методов и т.д.),</a:t>
            </a:r>
          </a:p>
          <a:p>
            <a:pPr eaLnBrk="1" hangingPunct="1"/>
            <a:r>
              <a:rPr lang="ru-RU" sz="2200" smtClean="0"/>
              <a:t>Ответственность за  результаты образовательной деятельности  распределяются между учеником (семьей) и педагогом (школой),</a:t>
            </a:r>
          </a:p>
          <a:p>
            <a:pPr eaLnBrk="1" hangingPunct="1"/>
            <a:r>
              <a:rPr lang="ru-RU" sz="2200" smtClean="0"/>
              <a:t>Наличие активности ученика в выборе целей и содержания деятельности должно рассматриваться как  педагогический результат.</a:t>
            </a:r>
          </a:p>
          <a:p>
            <a:pPr eaLnBrk="1" hangingPunct="1"/>
            <a:r>
              <a:rPr lang="ru-RU" sz="2200" smtClean="0"/>
              <a:t>Образовательный процесс должен быть построен так, чтобы провоцировать активность ребенка</a:t>
            </a:r>
            <a:r>
              <a:rPr lang="ru-RU" sz="2400" smtClean="0"/>
              <a:t>.</a:t>
            </a:r>
          </a:p>
          <a:p>
            <a:pPr eaLnBrk="1" hangingPunct="1"/>
            <a:endParaRPr lang="ru-RU" sz="24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175" cy="725487"/>
          </a:xfrm>
        </p:spPr>
        <p:txBody>
          <a:bodyPr/>
          <a:lstStyle/>
          <a:p>
            <a:r>
              <a:rPr lang="ru-RU" sz="3200" b="1" smtClean="0"/>
              <a:t>Компетентностный подход 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28625" y="1143000"/>
            <a:ext cx="8215313" cy="49831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Компетентность – способность осуществлять деятельность</a:t>
            </a:r>
          </a:p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r>
              <a:rPr lang="ru-RU" smtClean="0"/>
              <a:t>Единицы измерения образовательного результата:</a:t>
            </a:r>
          </a:p>
          <a:p>
            <a:r>
              <a:rPr lang="ru-RU" smtClean="0"/>
              <a:t>Компетенции – высшее образование</a:t>
            </a:r>
          </a:p>
          <a:p>
            <a:r>
              <a:rPr lang="ru-RU" smtClean="0"/>
              <a:t>Универсальные учебные действия – общее образование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186738" cy="928688"/>
          </a:xfrm>
        </p:spPr>
        <p:txBody>
          <a:bodyPr/>
          <a:lstStyle/>
          <a:p>
            <a:r>
              <a:rPr lang="ru-RU" sz="4000" b="1" smtClean="0"/>
              <a:t>Основная идея стандарта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357188" y="785813"/>
            <a:ext cx="8572500" cy="60721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400" smtClean="0"/>
              <a:t>Обеспечение социализации учащегося, т.е. способности эффективно жить в условиях  быстро изменяющегося общества</a:t>
            </a:r>
          </a:p>
          <a:p>
            <a:endParaRPr lang="ru-RU" sz="2400" smtClean="0"/>
          </a:p>
          <a:p>
            <a:pPr>
              <a:buFont typeface="Arial" charset="0"/>
              <a:buNone/>
            </a:pPr>
            <a:r>
              <a:rPr lang="ru-RU" sz="2400" smtClean="0"/>
              <a:t>Воплощение идеи социализации:</a:t>
            </a:r>
          </a:p>
          <a:p>
            <a:r>
              <a:rPr lang="ru-RU" sz="2400" smtClean="0"/>
              <a:t>Начальная школа – становление учебной деятельности, проявление образовательного интереса</a:t>
            </a:r>
          </a:p>
          <a:p>
            <a:r>
              <a:rPr lang="ru-RU" sz="2400" smtClean="0"/>
              <a:t>Основная школа  - становление способности формировать и реализовать ИОТ, освоение универсальных видов деятельности (проектирование, исследование, организация, конструирование, управление, моделирование);</a:t>
            </a:r>
          </a:p>
          <a:p>
            <a:r>
              <a:rPr lang="ru-RU" sz="2400" smtClean="0"/>
              <a:t>Старшая школа – реализация ИОТ в виде ИОП, профилизация, предъявление образовательного интереса в культурособразных формах</a:t>
            </a:r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1214438"/>
            <a:ext cx="8286750" cy="4911725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 smtClean="0"/>
              <a:t>1.1. ФГОС для </a:t>
            </a:r>
            <a:r>
              <a:rPr lang="ru-RU" sz="3000" b="1" dirty="0" smtClean="0"/>
              <a:t>каждой ступени</a:t>
            </a:r>
            <a:r>
              <a:rPr lang="ru-RU" sz="3000" dirty="0" smtClean="0"/>
              <a:t> общего образования отдельно;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ru-RU" sz="3000" dirty="0" smtClean="0"/>
          </a:p>
          <a:p>
            <a:pPr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3000" dirty="0" smtClean="0"/>
              <a:t>2.2. рассматривает образовательный процесс как </a:t>
            </a:r>
            <a:r>
              <a:rPr lang="ru-RU" sz="3000" b="1" dirty="0" smtClean="0"/>
              <a:t>интеграцию учебной и </a:t>
            </a:r>
            <a:r>
              <a:rPr lang="ru-RU" sz="3000" b="1" dirty="0" err="1" smtClean="0"/>
              <a:t>внеучебной</a:t>
            </a:r>
            <a:r>
              <a:rPr lang="ru-RU" sz="3000" b="1" dirty="0" smtClean="0"/>
              <a:t> </a:t>
            </a:r>
            <a:r>
              <a:rPr lang="ru-RU" sz="3000" dirty="0" smtClean="0"/>
              <a:t>деятельностей (интеграция на уровне целей, процесса и механизма проверки результатов)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  <a:defRPr/>
            </a:pPr>
            <a:endParaRPr lang="ru-RU" sz="3000" dirty="0" smtClean="0"/>
          </a:p>
          <a:p>
            <a:pPr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3000" dirty="0" smtClean="0"/>
              <a:t>2.3. предполагает наличие 2-х частей: </a:t>
            </a:r>
            <a:r>
              <a:rPr lang="ru-RU" sz="3000" b="1" dirty="0" smtClean="0"/>
              <a:t>обязательной и формируемой участниками образовательного процесса;</a:t>
            </a:r>
            <a:r>
              <a:rPr lang="ru-RU" sz="3000" dirty="0" smtClean="0"/>
              <a:t> 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  <a:defRPr/>
            </a:pPr>
            <a:endParaRPr lang="ru-RU" sz="3000" dirty="0" smtClean="0"/>
          </a:p>
          <a:p>
            <a:pPr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3000" dirty="0" smtClean="0"/>
              <a:t>2.4. предъявляет </a:t>
            </a:r>
            <a:r>
              <a:rPr lang="ru-RU" sz="3000" b="1" dirty="0" smtClean="0"/>
              <a:t>требования к  образовательным результатам</a:t>
            </a:r>
          </a:p>
          <a:p>
            <a:pPr eaLnBrk="1" hangingPunct="1">
              <a:lnSpc>
                <a:spcPct val="120000"/>
              </a:lnSpc>
              <a:buFont typeface="Arial" charset="0"/>
              <a:buNone/>
              <a:defRPr/>
            </a:pPr>
            <a:endParaRPr lang="ru-RU" sz="3000" b="1" dirty="0" smtClean="0"/>
          </a:p>
          <a:p>
            <a:pPr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3000" dirty="0" smtClean="0"/>
              <a:t>2.5. </a:t>
            </a:r>
            <a:r>
              <a:rPr lang="ru-RU" sz="3000" b="1" dirty="0" smtClean="0"/>
              <a:t>носит рамочный характер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10243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00" cy="939800"/>
          </a:xfrm>
        </p:spPr>
        <p:txBody>
          <a:bodyPr/>
          <a:lstStyle/>
          <a:p>
            <a:r>
              <a:rPr lang="ru-RU" sz="4000" b="1" smtClean="0"/>
              <a:t>Особенности  стандарта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7829550" cy="357188"/>
          </a:xfrm>
        </p:spPr>
        <p:txBody>
          <a:bodyPr/>
          <a:lstStyle/>
          <a:p>
            <a:pPr eaLnBrk="1" hangingPunct="1"/>
            <a:r>
              <a:rPr lang="ru-RU" sz="2800" b="1" smtClean="0"/>
              <a:t>Структура ФГОС </a:t>
            </a:r>
            <a:r>
              <a:rPr lang="en-US" sz="2800" b="1" smtClean="0"/>
              <a:t>II</a:t>
            </a:r>
            <a:r>
              <a:rPr lang="ru-RU" sz="2800" b="1" smtClean="0"/>
              <a:t> поколения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457200" y="714375"/>
            <a:ext cx="8229600" cy="5411788"/>
          </a:xfrm>
        </p:spPr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785813" y="928688"/>
            <a:ext cx="3500437" cy="12144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286250" y="928688"/>
            <a:ext cx="3500438" cy="12144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Прямоугольный треугольник 25"/>
          <p:cNvSpPr/>
          <p:nvPr/>
        </p:nvSpPr>
        <p:spPr>
          <a:xfrm rot="16200000">
            <a:off x="3500438" y="1357313"/>
            <a:ext cx="1214437" cy="357187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1" name="TextBox 26"/>
          <p:cNvSpPr txBox="1">
            <a:spLocks noChangeArrowheads="1"/>
          </p:cNvSpPr>
          <p:nvPr/>
        </p:nvSpPr>
        <p:spPr bwMode="auto">
          <a:xfrm>
            <a:off x="2000250" y="1214438"/>
            <a:ext cx="45005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требования к результатам освоения ООП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требования к структуре ООП (процессу)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требования к условиям реализации ООП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8072438" y="928688"/>
            <a:ext cx="642937" cy="121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3" name="TextBox 29"/>
          <p:cNvSpPr txBox="1">
            <a:spLocks noChangeArrowheads="1"/>
          </p:cNvSpPr>
          <p:nvPr/>
        </p:nvSpPr>
        <p:spPr bwMode="auto">
          <a:xfrm>
            <a:off x="8001000" y="928688"/>
            <a:ext cx="9286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ООП</a:t>
            </a:r>
          </a:p>
          <a:p>
            <a:r>
              <a:rPr lang="ru-RU" b="1">
                <a:latin typeface="Calibri" pitchFamily="34" charset="0"/>
              </a:rPr>
              <a:t>начальной школы</a:t>
            </a:r>
          </a:p>
        </p:txBody>
      </p:sp>
      <p:sp>
        <p:nvSpPr>
          <p:cNvPr id="11274" name="TextBox 30"/>
          <p:cNvSpPr txBox="1">
            <a:spLocks noChangeArrowheads="1"/>
          </p:cNvSpPr>
          <p:nvPr/>
        </p:nvSpPr>
        <p:spPr bwMode="auto">
          <a:xfrm>
            <a:off x="857250" y="1000125"/>
            <a:ext cx="3143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Учебная деятельность</a:t>
            </a:r>
          </a:p>
        </p:txBody>
      </p:sp>
      <p:sp>
        <p:nvSpPr>
          <p:cNvPr id="11275" name="TextBox 31"/>
          <p:cNvSpPr txBox="1">
            <a:spLocks noChangeArrowheads="1"/>
          </p:cNvSpPr>
          <p:nvPr/>
        </p:nvSpPr>
        <p:spPr bwMode="auto">
          <a:xfrm>
            <a:off x="4500563" y="1000125"/>
            <a:ext cx="328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>
                <a:latin typeface="Calibri" pitchFamily="34" charset="0"/>
              </a:rPr>
              <a:t>Внеучебная деятельность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85813" y="2428875"/>
            <a:ext cx="3500437" cy="22145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286250" y="2428875"/>
            <a:ext cx="3500438" cy="22145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857250" y="5143500"/>
            <a:ext cx="3500438" cy="12858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357688" y="5143500"/>
            <a:ext cx="3500437" cy="12858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3929063" y="2428875"/>
            <a:ext cx="357187" cy="22145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3429000" y="5143500"/>
            <a:ext cx="928688" cy="12858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Прямоугольный треугольник 44"/>
          <p:cNvSpPr/>
          <p:nvPr/>
        </p:nvSpPr>
        <p:spPr>
          <a:xfrm rot="16200000">
            <a:off x="2571750" y="3286125"/>
            <a:ext cx="2214563" cy="500063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Прямоугольный треугольник 45"/>
          <p:cNvSpPr/>
          <p:nvPr/>
        </p:nvSpPr>
        <p:spPr>
          <a:xfrm rot="16200000">
            <a:off x="2714625" y="5715000"/>
            <a:ext cx="1285875" cy="142875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84" name="TextBox 46"/>
          <p:cNvSpPr txBox="1">
            <a:spLocks noChangeArrowheads="1"/>
          </p:cNvSpPr>
          <p:nvPr/>
        </p:nvSpPr>
        <p:spPr bwMode="auto">
          <a:xfrm>
            <a:off x="857250" y="2571750"/>
            <a:ext cx="3143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Учебная деятельность</a:t>
            </a:r>
          </a:p>
        </p:txBody>
      </p:sp>
      <p:sp>
        <p:nvSpPr>
          <p:cNvPr id="11285" name="TextBox 47"/>
          <p:cNvSpPr txBox="1">
            <a:spLocks noChangeArrowheads="1"/>
          </p:cNvSpPr>
          <p:nvPr/>
        </p:nvSpPr>
        <p:spPr bwMode="auto">
          <a:xfrm>
            <a:off x="1000125" y="5214938"/>
            <a:ext cx="3143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Учебная деятельность</a:t>
            </a:r>
          </a:p>
        </p:txBody>
      </p:sp>
      <p:sp>
        <p:nvSpPr>
          <p:cNvPr id="11286" name="TextBox 48"/>
          <p:cNvSpPr txBox="1">
            <a:spLocks noChangeArrowheads="1"/>
          </p:cNvSpPr>
          <p:nvPr/>
        </p:nvSpPr>
        <p:spPr bwMode="auto">
          <a:xfrm>
            <a:off x="4429125" y="2500313"/>
            <a:ext cx="328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>
                <a:latin typeface="Calibri" pitchFamily="34" charset="0"/>
              </a:rPr>
              <a:t>Внеучебная деятельность</a:t>
            </a:r>
          </a:p>
        </p:txBody>
      </p:sp>
      <p:sp>
        <p:nvSpPr>
          <p:cNvPr id="11287" name="TextBox 49"/>
          <p:cNvSpPr txBox="1">
            <a:spLocks noChangeArrowheads="1"/>
          </p:cNvSpPr>
          <p:nvPr/>
        </p:nvSpPr>
        <p:spPr bwMode="auto">
          <a:xfrm>
            <a:off x="4500563" y="5214938"/>
            <a:ext cx="328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>
                <a:latin typeface="Calibri" pitchFamily="34" charset="0"/>
              </a:rPr>
              <a:t>Внеучебная деятельность</a:t>
            </a:r>
          </a:p>
        </p:txBody>
      </p:sp>
      <p:sp>
        <p:nvSpPr>
          <p:cNvPr id="11288" name="TextBox 51"/>
          <p:cNvSpPr txBox="1">
            <a:spLocks noChangeArrowheads="1"/>
          </p:cNvSpPr>
          <p:nvPr/>
        </p:nvSpPr>
        <p:spPr bwMode="auto">
          <a:xfrm>
            <a:off x="7929563" y="2428875"/>
            <a:ext cx="12144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ООП</a:t>
            </a:r>
          </a:p>
          <a:p>
            <a:r>
              <a:rPr lang="ru-RU" b="1">
                <a:latin typeface="Calibri" pitchFamily="34" charset="0"/>
              </a:rPr>
              <a:t>основной школы</a:t>
            </a:r>
          </a:p>
        </p:txBody>
      </p:sp>
      <p:sp>
        <p:nvSpPr>
          <p:cNvPr id="11289" name="TextBox 52"/>
          <p:cNvSpPr txBox="1">
            <a:spLocks noChangeArrowheads="1"/>
          </p:cNvSpPr>
          <p:nvPr/>
        </p:nvSpPr>
        <p:spPr bwMode="auto">
          <a:xfrm>
            <a:off x="8001000" y="5143500"/>
            <a:ext cx="1143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ООП</a:t>
            </a:r>
          </a:p>
          <a:p>
            <a:r>
              <a:rPr lang="ru-RU" b="1">
                <a:latin typeface="Calibri" pitchFamily="34" charset="0"/>
              </a:rPr>
              <a:t>старшей школы</a:t>
            </a:r>
          </a:p>
        </p:txBody>
      </p:sp>
      <p:sp>
        <p:nvSpPr>
          <p:cNvPr id="11290" name="TextBox 53"/>
          <p:cNvSpPr txBox="1">
            <a:spLocks noChangeArrowheads="1"/>
          </p:cNvSpPr>
          <p:nvPr/>
        </p:nvSpPr>
        <p:spPr bwMode="auto">
          <a:xfrm>
            <a:off x="2143125" y="3143250"/>
            <a:ext cx="45100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требования к результатам освоения ООП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требования к структуре ООП (процессу)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требования к условиям реализации ООП</a:t>
            </a:r>
          </a:p>
        </p:txBody>
      </p:sp>
      <p:sp>
        <p:nvSpPr>
          <p:cNvPr id="11291" name="TextBox 54"/>
          <p:cNvSpPr txBox="1">
            <a:spLocks noChangeArrowheads="1"/>
          </p:cNvSpPr>
          <p:nvPr/>
        </p:nvSpPr>
        <p:spPr bwMode="auto">
          <a:xfrm>
            <a:off x="2286000" y="5500688"/>
            <a:ext cx="45005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требования к результатам освоения ООП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требования к структуре ООП (процессу)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требования к условиям реализации ООП</a:t>
            </a:r>
          </a:p>
        </p:txBody>
      </p:sp>
      <p:sp>
        <p:nvSpPr>
          <p:cNvPr id="11292" name="TextBox 55"/>
          <p:cNvSpPr txBox="1">
            <a:spLocks noChangeArrowheads="1"/>
          </p:cNvSpPr>
          <p:nvPr/>
        </p:nvSpPr>
        <p:spPr bwMode="auto">
          <a:xfrm>
            <a:off x="3357563" y="4143375"/>
            <a:ext cx="1285875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1100"/>
              </a:lnSpc>
            </a:pPr>
            <a:r>
              <a:rPr lang="ru-RU" sz="1200" i="1">
                <a:latin typeface="Calibri" pitchFamily="34" charset="0"/>
              </a:rPr>
              <a:t>компонент по выбору участников ОП</a:t>
            </a:r>
            <a:r>
              <a:rPr lang="ru-RU" i="1">
                <a:latin typeface="Calibri" pitchFamily="34" charset="0"/>
              </a:rPr>
              <a:t> </a:t>
            </a:r>
          </a:p>
        </p:txBody>
      </p:sp>
      <p:sp>
        <p:nvSpPr>
          <p:cNvPr id="11293" name="TextBox 56"/>
          <p:cNvSpPr txBox="1">
            <a:spLocks noChangeArrowheads="1"/>
          </p:cNvSpPr>
          <p:nvPr/>
        </p:nvSpPr>
        <p:spPr bwMode="auto">
          <a:xfrm>
            <a:off x="3929063" y="2214563"/>
            <a:ext cx="5715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100">
                <a:latin typeface="Calibri" pitchFamily="34" charset="0"/>
              </a:rPr>
              <a:t>20/80</a:t>
            </a:r>
          </a:p>
        </p:txBody>
      </p:sp>
      <p:sp>
        <p:nvSpPr>
          <p:cNvPr id="11294" name="TextBox 57"/>
          <p:cNvSpPr txBox="1">
            <a:spLocks noChangeArrowheads="1"/>
          </p:cNvSpPr>
          <p:nvPr/>
        </p:nvSpPr>
        <p:spPr bwMode="auto">
          <a:xfrm>
            <a:off x="3929063" y="4714875"/>
            <a:ext cx="5715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100">
                <a:latin typeface="Calibri" pitchFamily="34" charset="0"/>
              </a:rPr>
              <a:t>25/75</a:t>
            </a:r>
          </a:p>
        </p:txBody>
      </p:sp>
      <p:sp>
        <p:nvSpPr>
          <p:cNvPr id="11295" name="TextBox 58"/>
          <p:cNvSpPr txBox="1">
            <a:spLocks noChangeArrowheads="1"/>
          </p:cNvSpPr>
          <p:nvPr/>
        </p:nvSpPr>
        <p:spPr bwMode="auto">
          <a:xfrm>
            <a:off x="4071938" y="6500813"/>
            <a:ext cx="5715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100">
                <a:latin typeface="Calibri" pitchFamily="34" charset="0"/>
              </a:rPr>
              <a:t>40/60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38" cy="582612"/>
          </a:xfrm>
        </p:spPr>
        <p:txBody>
          <a:bodyPr/>
          <a:lstStyle/>
          <a:p>
            <a:pPr eaLnBrk="1" hangingPunct="1"/>
            <a:r>
              <a:rPr lang="ru-RU" sz="2800" b="1" smtClean="0"/>
              <a:t>Результаты освоения ООП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214313" y="785813"/>
            <a:ext cx="8715375" cy="5786437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1800" b="1" smtClean="0"/>
              <a:t>Личностные</a:t>
            </a:r>
          </a:p>
          <a:p>
            <a:pPr eaLnBrk="1" hangingPunct="1"/>
            <a:r>
              <a:rPr lang="ru-RU" sz="1800" smtClean="0"/>
              <a:t>готовность и способность к саморазвитию</a:t>
            </a:r>
          </a:p>
          <a:p>
            <a:pPr eaLnBrk="1" hangingPunct="1"/>
            <a:r>
              <a:rPr lang="ru-RU" sz="1800" smtClean="0"/>
              <a:t>мотивация к обучению и познанию</a:t>
            </a:r>
          </a:p>
          <a:p>
            <a:pPr eaLnBrk="1" hangingPunct="1"/>
            <a:r>
              <a:rPr lang="ru-RU" sz="1800" smtClean="0"/>
              <a:t>ценностно-смысловые установки </a:t>
            </a:r>
          </a:p>
          <a:p>
            <a:pPr eaLnBrk="1" hangingPunct="1"/>
            <a:r>
              <a:rPr lang="ru-RU" sz="1800" smtClean="0"/>
              <a:t>личностные универсальные учебные действия (социальные компетенции), </a:t>
            </a:r>
          </a:p>
          <a:p>
            <a:pPr eaLnBrk="1" hangingPunct="1"/>
            <a:r>
              <a:rPr lang="ru-RU" sz="1800" smtClean="0"/>
              <a:t>личностные качества</a:t>
            </a:r>
          </a:p>
          <a:p>
            <a:pPr eaLnBrk="1" hangingPunct="1"/>
            <a:endParaRPr lang="ru-RU" sz="1800" smtClean="0"/>
          </a:p>
          <a:p>
            <a:pPr eaLnBrk="1" hangingPunct="1">
              <a:buFont typeface="Arial" charset="0"/>
              <a:buNone/>
            </a:pPr>
            <a:r>
              <a:rPr lang="ru-RU" sz="1800" b="1" smtClean="0"/>
              <a:t>Метапредметные  </a:t>
            </a:r>
            <a:r>
              <a:rPr lang="ru-RU" sz="1800" smtClean="0"/>
              <a:t>универсальные учебные действия: </a:t>
            </a:r>
          </a:p>
          <a:p>
            <a:r>
              <a:rPr lang="ru-RU" sz="1800" smtClean="0"/>
              <a:t>Личностные  (действия самоопределения, нравственно-этического оценивания…)</a:t>
            </a:r>
          </a:p>
          <a:p>
            <a:pPr eaLnBrk="1" hangingPunct="1"/>
            <a:r>
              <a:rPr lang="ru-RU" sz="1800" smtClean="0"/>
              <a:t>Познавательные (смысловое чтение и работа с текстом, сравнение, классификация, сериация..)</a:t>
            </a:r>
          </a:p>
          <a:p>
            <a:pPr eaLnBrk="1" hangingPunct="1"/>
            <a:r>
              <a:rPr lang="ru-RU" sz="1800" smtClean="0"/>
              <a:t>Регулятивные (целеполагание, планирование, контроль ..)</a:t>
            </a:r>
          </a:p>
          <a:p>
            <a:pPr eaLnBrk="1" hangingPunct="1"/>
            <a:r>
              <a:rPr lang="ru-RU" sz="1800" smtClean="0"/>
              <a:t>Коммуникативные (представление себя, выстраивание коммуникации со сверстниками ..</a:t>
            </a:r>
          </a:p>
          <a:p>
            <a:pPr eaLnBrk="1" hangingPunct="1"/>
            <a:endParaRPr lang="ru-RU" sz="1800" smtClean="0"/>
          </a:p>
          <a:p>
            <a:pPr eaLnBrk="1" hangingPunct="1">
              <a:buFont typeface="Arial" charset="0"/>
              <a:buNone/>
            </a:pPr>
            <a:r>
              <a:rPr lang="ru-RU" sz="1800" b="1" smtClean="0"/>
              <a:t>Предметные</a:t>
            </a:r>
          </a:p>
          <a:p>
            <a:pPr eaLnBrk="1" hangingPunct="1"/>
            <a:r>
              <a:rPr lang="ru-RU" sz="1800" smtClean="0"/>
              <a:t>опыт деятельности специфической для данной предметной области </a:t>
            </a:r>
          </a:p>
          <a:p>
            <a:pPr eaLnBrk="1" hangingPunct="1"/>
            <a:r>
              <a:rPr lang="ru-RU" sz="1800" smtClean="0"/>
              <a:t>система основополагающих элементов научного знания</a:t>
            </a:r>
            <a:endParaRPr lang="ru-RU" sz="16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329613" cy="785813"/>
          </a:xfrm>
        </p:spPr>
        <p:txBody>
          <a:bodyPr/>
          <a:lstStyle/>
          <a:p>
            <a:r>
              <a:rPr lang="ru-RU" sz="4000" b="1" smtClean="0"/>
              <a:t>метапредметные результаты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357188" y="1000125"/>
            <a:ext cx="8572500" cy="55721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400" smtClean="0"/>
              <a:t>метапредметные способы преобразования учебного материала, отражающие  готовность субъекта к самообучению, саморазвитию и самосовершенствованию путем сознательного и активного присвоения нового социального опыта.</a:t>
            </a:r>
            <a:endParaRPr lang="ru-RU" sz="2800" smtClean="0"/>
          </a:p>
          <a:p>
            <a:pPr eaLnBrk="1" hangingPunct="1">
              <a:buFont typeface="Arial" charset="0"/>
              <a:buNone/>
            </a:pPr>
            <a:endParaRPr lang="ru-RU" sz="2400" smtClean="0"/>
          </a:p>
          <a:p>
            <a:endParaRPr lang="ru-RU" smtClean="0"/>
          </a:p>
          <a:p>
            <a:r>
              <a:rPr lang="ru-RU" smtClean="0"/>
              <a:t>Предмет 1			Предмет 2</a:t>
            </a:r>
          </a:p>
          <a:p>
            <a:pPr lvl="4" algn="ctr">
              <a:buFont typeface="Arial" charset="0"/>
              <a:buNone/>
            </a:pPr>
            <a:endParaRPr lang="ru-RU" sz="3200" smtClean="0"/>
          </a:p>
          <a:p>
            <a:pPr lvl="4" algn="ctr">
              <a:buFont typeface="Arial" charset="0"/>
              <a:buNone/>
            </a:pPr>
            <a:endParaRPr lang="ru-RU" sz="3200" smtClean="0"/>
          </a:p>
          <a:p>
            <a:pPr lvl="4" algn="ctr">
              <a:buFont typeface="Arial" charset="0"/>
              <a:buNone/>
            </a:pPr>
            <a:r>
              <a:rPr lang="ru-RU" sz="2400" smtClean="0"/>
              <a:t>Социальное, культурное, профессиональное</a:t>
            </a:r>
          </a:p>
          <a:p>
            <a:pPr lvl="4" algn="ctr">
              <a:buFont typeface="Arial" charset="0"/>
              <a:buNone/>
            </a:pPr>
            <a:r>
              <a:rPr lang="ru-RU" sz="2400" smtClean="0"/>
              <a:t>пространство </a:t>
            </a:r>
          </a:p>
        </p:txBody>
      </p:sp>
      <p:sp>
        <p:nvSpPr>
          <p:cNvPr id="4" name="Овал 3"/>
          <p:cNvSpPr/>
          <p:nvPr/>
        </p:nvSpPr>
        <p:spPr>
          <a:xfrm>
            <a:off x="500063" y="2714625"/>
            <a:ext cx="4357687" cy="192881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571875" y="2571750"/>
            <a:ext cx="5072063" cy="192881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785938" y="3857625"/>
            <a:ext cx="6072187" cy="26431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8358187" cy="857250"/>
          </a:xfrm>
        </p:spPr>
        <p:txBody>
          <a:bodyPr/>
          <a:lstStyle/>
          <a:p>
            <a:pPr eaLnBrk="1" hangingPunct="1"/>
            <a:r>
              <a:rPr lang="ru-RU" sz="3200" b="1" smtClean="0"/>
              <a:t>Специфика метапредметных результатов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357188" y="1285875"/>
            <a:ext cx="8215312" cy="5143500"/>
          </a:xfrm>
        </p:spPr>
        <p:txBody>
          <a:bodyPr/>
          <a:lstStyle/>
          <a:p>
            <a:pPr marL="514350" indent="-514350">
              <a:buFont typeface="Arial" charset="0"/>
              <a:buAutoNum type="arabicPeriod"/>
              <a:defRPr/>
            </a:pPr>
            <a:r>
              <a:rPr lang="ru-RU" sz="2800" dirty="0" smtClean="0"/>
              <a:t>Субъективны</a:t>
            </a: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ru-RU" sz="2800" dirty="0" smtClean="0"/>
              <a:t>Формируются в деятельности.</a:t>
            </a:r>
          </a:p>
          <a:p>
            <a:pPr marL="514350" indent="-514350">
              <a:buFont typeface="Arial" charset="0"/>
              <a:buNone/>
              <a:defRPr/>
            </a:pPr>
            <a:r>
              <a:rPr lang="ru-RU" sz="2800" dirty="0" smtClean="0"/>
              <a:t>3. Фиксируются </a:t>
            </a:r>
            <a:r>
              <a:rPr lang="ru-RU" sz="2800" u="sng" dirty="0" smtClean="0"/>
              <a:t>экспертным путем, если 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ru-RU" sz="2800" dirty="0" smtClean="0"/>
              <a:t>а) есть собственно совершаемые учащимся,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ru-RU" sz="2800" dirty="0" smtClean="0"/>
              <a:t>Б) есть продукт деятельности;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ru-RU" sz="2400" dirty="0" smtClean="0"/>
              <a:t>4. </a:t>
            </a:r>
            <a:r>
              <a:rPr lang="ru-RU" sz="2800" dirty="0" smtClean="0"/>
              <a:t>Нуждаются в декомпозиции (расшифровке, поэлементного разложения, конкретизации). </a:t>
            </a:r>
          </a:p>
          <a:p>
            <a:pPr eaLnBrk="1" hangingPunct="1">
              <a:buFont typeface="Arial" charset="0"/>
              <a:buNone/>
              <a:defRPr/>
            </a:pPr>
            <a:endParaRPr lang="ru-RU" b="1" dirty="0" smtClean="0"/>
          </a:p>
          <a:p>
            <a:pPr eaLnBrk="1" hangingPunct="1"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74638"/>
            <a:ext cx="8501062" cy="654050"/>
          </a:xfrm>
        </p:spPr>
        <p:txBody>
          <a:bodyPr/>
          <a:lstStyle/>
          <a:p>
            <a:pPr eaLnBrk="1" hangingPunct="1"/>
            <a:r>
              <a:rPr lang="ru-RU" sz="3200" b="1" smtClean="0"/>
              <a:t>Оценка метапредметных результатов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928688"/>
            <a:ext cx="8501062" cy="59293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800" smtClean="0"/>
              <a:t>Умение проявляется в </a:t>
            </a:r>
            <a:r>
              <a:rPr lang="ru-RU" sz="2800" b="1" smtClean="0"/>
              <a:t>продукте деятельности </a:t>
            </a:r>
            <a:r>
              <a:rPr lang="ru-RU" sz="2800" smtClean="0"/>
              <a:t>или совершенном </a:t>
            </a:r>
            <a:r>
              <a:rPr lang="ru-RU" sz="2800" b="1" smtClean="0"/>
              <a:t>действии</a:t>
            </a:r>
            <a:r>
              <a:rPr lang="ru-RU" sz="2800" smtClean="0"/>
              <a:t>.</a:t>
            </a:r>
          </a:p>
          <a:p>
            <a:pPr eaLnBrk="1" hangingPunct="1">
              <a:buFont typeface="Arial" charset="0"/>
              <a:buNone/>
            </a:pPr>
            <a:r>
              <a:rPr lang="ru-RU" sz="2800" smtClean="0"/>
              <a:t>Продукт или действие являются </a:t>
            </a:r>
            <a:r>
              <a:rPr lang="ru-RU" sz="2800" b="1" smtClean="0"/>
              <a:t>объектами оценивания</a:t>
            </a:r>
            <a:r>
              <a:rPr lang="ru-RU" sz="2800" smtClean="0"/>
              <a:t>.</a:t>
            </a:r>
          </a:p>
          <a:p>
            <a:pPr eaLnBrk="1" hangingPunct="1">
              <a:buFont typeface="Arial" charset="0"/>
              <a:buNone/>
            </a:pPr>
            <a:r>
              <a:rPr lang="ru-RU" sz="2800" smtClean="0"/>
              <a:t>К объекту оценивания предъявляются требования (формальные или содержательные требования, согласно которым создается продукт или осуществляется действие)</a:t>
            </a:r>
          </a:p>
          <a:p>
            <a:pPr eaLnBrk="1" hangingPunct="1">
              <a:buFont typeface="Arial" charset="0"/>
              <a:buNone/>
            </a:pPr>
            <a:r>
              <a:rPr lang="ru-RU" sz="2800" smtClean="0"/>
              <a:t>Для оценки объекта применяются </a:t>
            </a:r>
            <a:r>
              <a:rPr lang="ru-RU" sz="2800" b="1" smtClean="0"/>
              <a:t>критерии</a:t>
            </a:r>
            <a:r>
              <a:rPr lang="ru-RU" sz="2800" smtClean="0"/>
              <a:t>, которые позволяют увидеть есть ли умение или его отдельные аспекты.</a:t>
            </a:r>
          </a:p>
          <a:p>
            <a:pPr eaLnBrk="1" hangingPunct="1">
              <a:buFont typeface="Arial" charset="0"/>
              <a:buNone/>
            </a:pPr>
            <a:r>
              <a:rPr lang="ru-RU" sz="2800" smtClean="0"/>
              <a:t>Уровень реализации критерия позволяют увидеть </a:t>
            </a:r>
            <a:r>
              <a:rPr lang="ru-RU" sz="2800" b="1" smtClean="0"/>
              <a:t>параметры</a:t>
            </a:r>
            <a:r>
              <a:rPr lang="ru-RU" sz="2800" smtClean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smtClean="0"/>
              <a:t>Критерии оценки сформированности УУД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smtClean="0"/>
              <a:t>Зачем?</a:t>
            </a:r>
          </a:p>
          <a:p>
            <a:pPr eaLnBrk="1" hangingPunct="1"/>
            <a:r>
              <a:rPr lang="ru-RU" u="sng" smtClean="0"/>
              <a:t>договоренность</a:t>
            </a:r>
            <a:r>
              <a:rPr lang="ru-RU" smtClean="0"/>
              <a:t> (учитель-учитель, учитель-ученик, учитель- родители, учитель – директор);</a:t>
            </a:r>
          </a:p>
          <a:p>
            <a:pPr eaLnBrk="1" hangingPunct="1"/>
            <a:r>
              <a:rPr lang="ru-RU" u="sng" smtClean="0"/>
              <a:t>управление</a:t>
            </a:r>
            <a:r>
              <a:rPr lang="ru-RU" smtClean="0"/>
              <a:t> (контроль результатов. преемственность)</a:t>
            </a:r>
          </a:p>
          <a:p>
            <a:pPr eaLnBrk="1" hangingPunct="1">
              <a:buFontTx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74638"/>
            <a:ext cx="8262937" cy="939800"/>
          </a:xfrm>
        </p:spPr>
        <p:txBody>
          <a:bodyPr/>
          <a:lstStyle/>
          <a:p>
            <a:pPr eaLnBrk="1" hangingPunct="1"/>
            <a:r>
              <a:rPr lang="ru-RU" sz="2800" b="1" smtClean="0"/>
              <a:t>Пример 1. Процедура и критерии оценки продукта деятельности ученика</a:t>
            </a:r>
            <a:br>
              <a:rPr lang="ru-RU" sz="2800" b="1" smtClean="0"/>
            </a:br>
            <a:endParaRPr lang="ru-RU" sz="2000" b="1" i="1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000125"/>
            <a:ext cx="8786812" cy="55721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800" b="1" u="sng" smtClean="0"/>
              <a:t>Образовательный результат (МР-8): </a:t>
            </a:r>
            <a:r>
              <a:rPr lang="ru-RU" sz="2800" smtClean="0"/>
              <a:t>умение </a:t>
            </a:r>
            <a:r>
              <a:rPr lang="ru-RU" sz="2400" smtClean="0"/>
              <a:t>формулировать, аргументировать и отстаивать своё мнение  (умение сформулировать, аргументировать свою позицию по отношению к заданной проблеме, опираясь на факты из истории).</a:t>
            </a:r>
          </a:p>
          <a:p>
            <a:pPr eaLnBrk="1" hangingPunct="1">
              <a:buFontTx/>
              <a:buNone/>
            </a:pPr>
            <a:r>
              <a:rPr lang="ru-RU" sz="2800" b="1" u="sng" smtClean="0"/>
              <a:t>Продукт</a:t>
            </a:r>
            <a:r>
              <a:rPr lang="ru-RU" sz="2800" b="1" smtClean="0"/>
              <a:t>: </a:t>
            </a:r>
            <a:r>
              <a:rPr lang="ru-RU" sz="2800" smtClean="0"/>
              <a:t>эссе на тему: «А. Невский: герой или манипулятор?»</a:t>
            </a:r>
          </a:p>
          <a:p>
            <a:pPr eaLnBrk="1" hangingPunct="1">
              <a:buFontTx/>
              <a:buNone/>
            </a:pPr>
            <a:r>
              <a:rPr lang="ru-RU" sz="2800" b="1" u="sng" smtClean="0"/>
              <a:t>Требования к продукту</a:t>
            </a:r>
            <a:r>
              <a:rPr lang="ru-RU" sz="2800" b="1" smtClean="0"/>
              <a:t>:</a:t>
            </a:r>
          </a:p>
          <a:p>
            <a:pPr eaLnBrk="1" hangingPunct="1"/>
            <a:r>
              <a:rPr lang="ru-RU" sz="2400" smtClean="0"/>
              <a:t>Объем текста: 1 стр.</a:t>
            </a:r>
          </a:p>
          <a:p>
            <a:pPr eaLnBrk="1" hangingPunct="1"/>
            <a:r>
              <a:rPr lang="ru-RU" sz="2400" smtClean="0"/>
              <a:t>Текст в формате: </a:t>
            </a:r>
            <a:r>
              <a:rPr lang="en-US" sz="2400" smtClean="0"/>
              <a:t>Arial</a:t>
            </a:r>
            <a:r>
              <a:rPr lang="ru-RU" sz="2400" smtClean="0"/>
              <a:t>, кегль 14, интервал 1,5, поля: 2;2;2;2.</a:t>
            </a:r>
          </a:p>
          <a:p>
            <a:pPr eaLnBrk="1" hangingPunct="1"/>
            <a:r>
              <a:rPr lang="ru-RU" sz="2400" smtClean="0"/>
              <a:t>Для создания продукта ученик может использовать 2 текста общим объемом 2 стр. , содержащие фактический материал и предоставленные учителем. Эссе создается в классе за 1 час самостоятельно. </a:t>
            </a:r>
          </a:p>
          <a:p>
            <a:pPr eaLnBrk="1" hangingPunct="1"/>
            <a:endParaRPr lang="ru-RU" sz="2800" b="1" smtClean="0"/>
          </a:p>
          <a:p>
            <a:pPr eaLnBrk="1" hangingPunct="1">
              <a:buFontTx/>
              <a:buNone/>
            </a:pPr>
            <a:endParaRPr lang="ru-RU" sz="24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/>
              <a:t>Критерии оценки эссе</a:t>
            </a:r>
            <a:br>
              <a:rPr lang="ru-RU" sz="2800" b="1" smtClean="0"/>
            </a:br>
            <a:r>
              <a:rPr lang="ru-RU" sz="2800" b="1" smtClean="0"/>
              <a:t>на тему: «А. Невский: герой или манипулятор?»</a:t>
            </a:r>
          </a:p>
        </p:txBody>
      </p:sp>
      <p:graphicFrame>
        <p:nvGraphicFramePr>
          <p:cNvPr id="15439" name="Group 79"/>
          <p:cNvGraphicFramePr>
            <a:graphicFrameLocks noGrp="1"/>
          </p:cNvGraphicFramePr>
          <p:nvPr>
            <p:ph idx="1"/>
          </p:nvPr>
        </p:nvGraphicFramePr>
        <p:xfrm>
          <a:off x="381000" y="1828800"/>
          <a:ext cx="8405842" cy="4177612"/>
        </p:xfrm>
        <a:graphic>
          <a:graphicData uri="http://schemas.openxmlformats.org/drawingml/2006/table">
            <a:tbl>
              <a:tblPr/>
              <a:tblGrid>
                <a:gridCol w="8405842"/>
              </a:tblGrid>
              <a:tr h="6000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 эссе заявлена позиция автора 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Позиция заявлена 1 предложением.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5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Позиция понимается однозначно 3-мя людьми.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5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Эссе сдержит не менее 5 аргументов, подтверждающих позицию автора.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5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 всем аргументам приведены факты.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5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Позиция – аргументы – факты не противоречат друг другу.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401050" cy="582612"/>
          </a:xfrm>
        </p:spPr>
        <p:txBody>
          <a:bodyPr/>
          <a:lstStyle/>
          <a:p>
            <a:pPr eaLnBrk="1" hangingPunct="1"/>
            <a:r>
              <a:rPr lang="ru-RU" sz="2800" b="1" smtClean="0"/>
              <a:t>Пример 2. Процедура и критерии оценки действия</a:t>
            </a:r>
            <a:endParaRPr lang="ru-RU" sz="400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857250"/>
            <a:ext cx="8572500" cy="5715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1900" b="1" u="sng" smtClean="0"/>
              <a:t>Образовательный результат </a:t>
            </a:r>
            <a:r>
              <a:rPr lang="ru-RU" sz="1900" smtClean="0"/>
              <a:t>у(ЛР- 6) развитие компетентности в решении моральных проблем на основе личностного выбора,…(умение  увидеть ситуацию , которую можно оценить с моральной т.зр., умение  оценить ситуацию  с т.зр. одной из норм морали)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b="1" u="sng" smtClean="0"/>
              <a:t>Процедура: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smtClean="0"/>
              <a:t> Пред учащимся разыгрывается сценка: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smtClean="0"/>
              <a:t>Учитель делает несколько сообщений ученикам.  Таня отправляет СМС.  Вася  вертится, не слушает. Учитель сообщает о том, что в раздевалке разрезана куртка одного из учеников. Сделать это мог  только один из присутствующих в классе. Учитель требует сознаться, кто изрезал куртку товарища. Павлик указывает на своего одноклассника….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900" u="sng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b="1" u="sng" smtClean="0"/>
              <a:t>Объект оценивания </a:t>
            </a:r>
            <a:r>
              <a:rPr lang="ru-RU" sz="1900" u="sng" smtClean="0"/>
              <a:t>-устное сообщение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900" u="sng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1900" b="1" u="sng" smtClean="0"/>
              <a:t>Задание учащимся: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smtClean="0"/>
              <a:t>Подготовь устное сообщение (6-10 предложений), в котором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smtClean="0"/>
              <a:t>А) укажи, чье поведение в данной ситуации м.б. истолковано с моральной точки зрения;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smtClean="0"/>
              <a:t>Б) назови, какую моральную норму нарушил этот человек;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smtClean="0"/>
              <a:t>В) укажи, как бы ты поступил в этом случае;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900" smtClean="0"/>
              <a:t>В) обоснуй свою позицию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/>
              <a:t>Пример 2. Критерии оценки действия</a:t>
            </a:r>
            <a:br>
              <a:rPr lang="ru-RU" sz="2800" b="1" smtClean="0"/>
            </a:br>
            <a:r>
              <a:rPr lang="ru-RU" sz="2800" b="1" smtClean="0"/>
              <a:t>нравственно-этического оценивания </a:t>
            </a:r>
          </a:p>
        </p:txBody>
      </p:sp>
      <p:graphicFrame>
        <p:nvGraphicFramePr>
          <p:cNvPr id="17492" name="Group 8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202305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Ученик идентифицирует поведение Павлика как моральное/аморальное.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Оценивая поведение Павлика, ученик называет моральную норму, которой руководствуется или не руководствуется Павлик.</a:t>
                      </a:r>
                      <a:endParaRPr kumimoji="0" lang="ru-RU" sz="2000" b="0" i="1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Свое гипотетическое поведение «на месте Павлика»  ученик обосновывает, указывая моральную норму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329613" cy="642937"/>
          </a:xfrm>
        </p:spPr>
        <p:txBody>
          <a:bodyPr/>
          <a:lstStyle/>
          <a:p>
            <a:r>
              <a:rPr lang="ru-RU" sz="3200" b="1" smtClean="0"/>
              <a:t>Механизмы реализации стандарта в школе</a:t>
            </a:r>
            <a:endParaRPr lang="ru-RU" sz="3600" b="1" smtClean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285750" y="785813"/>
            <a:ext cx="8401050" cy="5340350"/>
          </a:xfrm>
        </p:spPr>
        <p:txBody>
          <a:bodyPr/>
          <a:lstStyle/>
          <a:p>
            <a:r>
              <a:rPr lang="ru-RU" sz="2800" smtClean="0"/>
              <a:t>Структурные изменения (открытое образование, поточное обучение по предметам, краткосрочные курсы, клубное пространство, образовательные сессии и т.д.)</a:t>
            </a:r>
          </a:p>
          <a:p>
            <a:r>
              <a:rPr lang="ru-RU" sz="2800" smtClean="0"/>
              <a:t>Содержательные изменения (содержанием образования становятся умения, процесс самоопределения, изменяется предметный материал и т.д.)</a:t>
            </a:r>
          </a:p>
          <a:p>
            <a:r>
              <a:rPr lang="ru-RU" sz="2800" smtClean="0"/>
              <a:t>Технологические изменения (ИКТ, др. пед.техники, дистанционные форматы),  </a:t>
            </a:r>
          </a:p>
          <a:p>
            <a:r>
              <a:rPr lang="ru-RU" sz="2800" smtClean="0"/>
              <a:t>Включение родителей в процессы принятия решения о результатах и процессе образования</a:t>
            </a:r>
          </a:p>
          <a:p>
            <a:r>
              <a:rPr lang="ru-RU" sz="2800" smtClean="0"/>
              <a:t>Системы оценивания образовательных результатов</a:t>
            </a:r>
            <a:endParaRPr lang="ru-RU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401050" cy="654050"/>
          </a:xfrm>
        </p:spPr>
        <p:txBody>
          <a:bodyPr/>
          <a:lstStyle/>
          <a:p>
            <a:r>
              <a:rPr lang="ru-RU" sz="2800" b="1" smtClean="0"/>
              <a:t>Основная образовательная программа как механизм реализации стандарта. Структура ООП</a:t>
            </a:r>
            <a:r>
              <a:rPr lang="ru-RU" sz="3200" smtClean="0"/>
              <a:t/>
            </a:r>
            <a:br>
              <a:rPr lang="ru-RU" sz="3200" smtClean="0"/>
            </a:br>
            <a:endParaRPr lang="ru-RU" sz="3200" b="1" smtClean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28625" y="928688"/>
            <a:ext cx="8258175" cy="51974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1800" b="1" smtClean="0"/>
              <a:t>1</a:t>
            </a:r>
            <a:r>
              <a:rPr lang="ru-RU" sz="2400" b="1" smtClean="0"/>
              <a:t>. Целевой раздел: </a:t>
            </a:r>
            <a:r>
              <a:rPr lang="ru-RU" sz="2400" smtClean="0"/>
              <a:t>пояснительная записка; планируемые результаты; система оценки достижения планируемых результатов.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2. Содержательный </a:t>
            </a:r>
            <a:r>
              <a:rPr lang="ru-RU" sz="2400" smtClean="0"/>
              <a:t>раздел: программа развития УУД вкл. «междисциплинарные программы» (ИКТ, учебно-исследовательской  и проектной деятельности, смыслового чтения и работы с текстом);  программы предметов, курсов; программа воспитания и социализации, вкл. направления: духовно-нравственного развития и воспитания, социализации, профессиональной ориентации, формирования экологической культуры, ЗОЖ; программу коррекционной работы.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3. Организационный раздел: </a:t>
            </a:r>
            <a:r>
              <a:rPr lang="ru-RU" sz="2400" smtClean="0"/>
              <a:t>учебный план, система условий реализации основной  образовательной  программы в соответствии с требованиями Стандарта.</a:t>
            </a:r>
          </a:p>
          <a:p>
            <a:pPr>
              <a:buFont typeface="Arial" charset="0"/>
              <a:buNone/>
            </a:pPr>
            <a:endParaRPr lang="ru-RU" sz="2400" smtClean="0"/>
          </a:p>
          <a:p>
            <a:endParaRPr lang="ru-RU" sz="20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38" cy="654050"/>
          </a:xfrm>
        </p:spPr>
        <p:txBody>
          <a:bodyPr/>
          <a:lstStyle/>
          <a:p>
            <a:r>
              <a:rPr lang="ru-RU" sz="3600" b="1" smtClean="0"/>
              <a:t>Подготовка к введению стандарта</a:t>
            </a:r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500063" y="928688"/>
            <a:ext cx="8215312" cy="5572125"/>
          </a:xfrm>
        </p:spPr>
        <p:txBody>
          <a:bodyPr/>
          <a:lstStyle/>
          <a:p>
            <a:r>
              <a:rPr lang="ru-RU" sz="2800" smtClean="0"/>
              <a:t>Определение желаемых инновационных результатов (метапредметных, личностных, предметных способов действий), которые наиболее актуальны для школы и могут быть получены педагогическим коллективом школы;</a:t>
            </a:r>
          </a:p>
          <a:p>
            <a:r>
              <a:rPr lang="ru-RU" sz="2800" smtClean="0"/>
              <a:t>Конкретизация результатов</a:t>
            </a:r>
          </a:p>
          <a:p>
            <a:r>
              <a:rPr lang="ru-RU" sz="2800" smtClean="0"/>
              <a:t>Разработка критериев , показателей и процедуры оценивания;</a:t>
            </a:r>
          </a:p>
          <a:p>
            <a:r>
              <a:rPr lang="ru-RU" sz="2800" smtClean="0"/>
              <a:t>Определение средств достижения результатов (фрагментов образовательной деятельности)</a:t>
            </a:r>
          </a:p>
          <a:p>
            <a:r>
              <a:rPr lang="ru-RU" sz="2800" smtClean="0"/>
              <a:t>Реализация  действий</a:t>
            </a:r>
          </a:p>
          <a:p>
            <a:r>
              <a:rPr lang="ru-RU" sz="2800" smtClean="0"/>
              <a:t>Рефлексия результатов и действий, уточнение  результатов, критериев, объектов оценивания.</a:t>
            </a:r>
            <a:endParaRPr lang="ru-RU" smtClean="0"/>
          </a:p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8401050" cy="511175"/>
          </a:xfrm>
        </p:spPr>
        <p:txBody>
          <a:bodyPr/>
          <a:lstStyle/>
          <a:p>
            <a:r>
              <a:rPr lang="ru-RU" smtClean="0"/>
              <a:t>Выводы</a:t>
            </a: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357188" y="785813"/>
            <a:ext cx="8329612" cy="5340350"/>
          </a:xfrm>
        </p:spPr>
        <p:txBody>
          <a:bodyPr/>
          <a:lstStyle/>
          <a:p>
            <a:pPr marL="514350" indent="-514350">
              <a:buFont typeface="Arial" charset="0"/>
              <a:buAutoNum type="arabicPeriod"/>
            </a:pPr>
            <a:r>
              <a:rPr lang="ru-RU" sz="2500" smtClean="0"/>
              <a:t>Новый ФГОС отражают тренды парадигмального сдвига (индивидуализация и компетентностный подход).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500" smtClean="0"/>
              <a:t>Введение ФГОС обеспечит реальное изменение ситуации только в случае, если педагоги школ научатся в своей работе ориентироваться на достижение образовательных результатов у ученика.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z="2500" smtClean="0"/>
              <a:t>Наиболее «сложными» для  педагогов являются метапредметные результаты. Следовательно, подготовка к введению ФГОС в школе должна строиться в первую очередь, как проектирование систем оценивания и практик достижения метапредметных результатов.  Продвижение в этом направлении должно осуществляться «мелкими» шагами и на метапредметном материале (на первом этапе).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ttachment (1)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attachment (1)</Template>
  <TotalTime>990</TotalTime>
  <Words>1362</Words>
  <Application>Microsoft Office PowerPoint</Application>
  <PresentationFormat>Экран (4:3)</PresentationFormat>
  <Paragraphs>188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Arial</vt:lpstr>
      <vt:lpstr>Calibri</vt:lpstr>
      <vt:lpstr>attachment (1)</vt:lpstr>
      <vt:lpstr>Федеральный государственный стандарт основного общего образования</vt:lpstr>
      <vt:lpstr>Почему принят новый стандарт?</vt:lpstr>
      <vt:lpstr>Ключевые тренды</vt:lpstr>
      <vt:lpstr>Индивидуализация  - обеспечение каждому учащемуся права и возможности формировать собственные образовательные цели и содержание образования.   </vt:lpstr>
      <vt:lpstr>Индивидуализация как индивидуальная активность ребенка</vt:lpstr>
      <vt:lpstr>Компетентностный подход </vt:lpstr>
      <vt:lpstr>Основная идея стандарта</vt:lpstr>
      <vt:lpstr>Особенности  стандарта</vt:lpstr>
      <vt:lpstr>Структура ФГОС II поколения</vt:lpstr>
      <vt:lpstr>Результаты освоения ООП</vt:lpstr>
      <vt:lpstr>метапредметные результаты</vt:lpstr>
      <vt:lpstr>Специфика метапредметных результатов</vt:lpstr>
      <vt:lpstr>Оценка метапредметных результатов</vt:lpstr>
      <vt:lpstr>Критерии оценки сформированности УУД</vt:lpstr>
      <vt:lpstr>Пример 1. Процедура и критерии оценки продукта деятельности ученика </vt:lpstr>
      <vt:lpstr>Критерии оценки эссе на тему: «А. Невский: герой или манипулятор?»</vt:lpstr>
      <vt:lpstr>Пример 2. Процедура и критерии оценки действия</vt:lpstr>
      <vt:lpstr>Пример 2. Критерии оценки действия нравственно-этического оценивания </vt:lpstr>
      <vt:lpstr>Механизмы реализации стандарта в школе</vt:lpstr>
      <vt:lpstr>Основная образовательная программа как механизм реализации стандарта. Структура ООП </vt:lpstr>
      <vt:lpstr>Подготовка к введению стандарта</vt:lpstr>
      <vt:lpstr>Выводы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Метапредметные и личностные результаты в основной школе</dc:title>
  <dc:creator>Elen</dc:creator>
  <cp:lastModifiedBy>Юлия А. Селиверстова</cp:lastModifiedBy>
  <cp:revision>151</cp:revision>
  <dcterms:created xsi:type="dcterms:W3CDTF">2011-08-22T09:37:39Z</dcterms:created>
  <dcterms:modified xsi:type="dcterms:W3CDTF">2013-06-18T07:06:34Z</dcterms:modified>
</cp:coreProperties>
</file>